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81" r:id="rId2"/>
    <p:sldId id="918" r:id="rId3"/>
    <p:sldId id="917" r:id="rId4"/>
    <p:sldId id="973" r:id="rId5"/>
    <p:sldId id="982" r:id="rId6"/>
    <p:sldId id="929" r:id="rId7"/>
    <p:sldId id="921" r:id="rId8"/>
    <p:sldId id="890" r:id="rId9"/>
    <p:sldId id="920" r:id="rId10"/>
    <p:sldId id="894" r:id="rId11"/>
    <p:sldId id="893" r:id="rId12"/>
    <p:sldId id="949" r:id="rId13"/>
    <p:sldId id="872" r:id="rId14"/>
    <p:sldId id="813" r:id="rId15"/>
    <p:sldId id="948" r:id="rId16"/>
    <p:sldId id="896" r:id="rId17"/>
    <p:sldId id="897" r:id="rId18"/>
    <p:sldId id="9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8CD"/>
    <a:srgbClr val="36A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0" autoAdjust="0"/>
    <p:restoredTop sz="73104" autoAdjust="0"/>
  </p:normalViewPr>
  <p:slideViewPr>
    <p:cSldViewPr snapToGrid="0">
      <p:cViewPr varScale="1">
        <p:scale>
          <a:sx n="81" d="100"/>
          <a:sy n="81" d="100"/>
        </p:scale>
        <p:origin x="16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7930C-7478-4FDD-9FF6-3213C8DF09F6}"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151D3-B633-4974-ADA2-15A69D09841C}" type="slidenum">
              <a:rPr lang="en-US" smtClean="0"/>
              <a:t>‹#›</a:t>
            </a:fld>
            <a:endParaRPr lang="en-US"/>
          </a:p>
        </p:txBody>
      </p:sp>
    </p:spTree>
    <p:extLst>
      <p:ext uri="{BB962C8B-B14F-4D97-AF65-F5344CB8AC3E}">
        <p14:creationId xmlns:p14="http://schemas.microsoft.com/office/powerpoint/2010/main" val="418210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 investment GOF vs reg RRSP – </a:t>
            </a:r>
          </a:p>
          <a:p>
            <a:r>
              <a:rPr lang="en-CA" dirty="0"/>
              <a:t>Reg = 52.50 net cost</a:t>
            </a:r>
          </a:p>
          <a:p>
            <a:r>
              <a:rPr lang="en-CA" dirty="0"/>
              <a:t>GOF = $20 net cost</a:t>
            </a:r>
          </a:p>
          <a:p>
            <a:r>
              <a:rPr lang="en-US" sz="1200" dirty="0">
                <a:ln>
                  <a:noFill/>
                </a:ln>
                <a:solidFill>
                  <a:srgbClr val="000000"/>
                </a:solidFill>
                <a:effectLst/>
                <a:latin typeface="Helvetica Neue"/>
                <a:ea typeface="Arial Unicode MS"/>
                <a:cs typeface="Arial Unicode MS"/>
              </a:rPr>
              <a:t> MAX =$5,000 per year..</a:t>
            </a:r>
            <a:endParaRPr lang="en-CA"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Neue"/>
                <a:ea typeface="Arial Unicode MS"/>
                <a:cs typeface="Arial Unicode MS"/>
              </a:rPr>
              <a:t>You also need to know there is a 8 year hold period on the money you invest in the Fund.  The 8 year old period is required to allow the company we invest your money in to grow and meet all of the objectives in the company’s business plan.</a:t>
            </a:r>
          </a:p>
          <a:p>
            <a:endParaRPr lang="en-US" sz="1200" dirty="0">
              <a:ln>
                <a:noFill/>
              </a:ln>
              <a:solidFill>
                <a:srgbClr val="000000"/>
              </a:solidFill>
              <a:effectLst/>
              <a:latin typeface="Helvetica Neue"/>
              <a:ea typeface="Arial Unicode MS"/>
              <a:cs typeface="Arial Unicode MS"/>
            </a:endParaRPr>
          </a:p>
          <a:p>
            <a:endParaRPr lang="en-CA"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Neue"/>
                <a:ea typeface="Arial Unicode MS"/>
                <a:cs typeface="Arial Unicode MS"/>
              </a:rPr>
              <a:t>However, If something untoward happens to your personal financial situation you can withdraw all of your contributions but you have to pay back the Tax Credits and pay income tax on the RRSP portion.  </a:t>
            </a:r>
            <a:endParaRPr lang="en-CA" sz="1200" dirty="0">
              <a:ln>
                <a:noFill/>
              </a:ln>
              <a:solidFill>
                <a:srgbClr val="000000"/>
              </a:solidFill>
              <a:effectLst/>
              <a:latin typeface="Helvetica Neue"/>
              <a:ea typeface="Arial Unicode MS"/>
              <a:cs typeface="Arial Unicode MS"/>
            </a:endParaRPr>
          </a:p>
          <a:p>
            <a:endParaRPr lang="en-CA" sz="1200" dirty="0">
              <a:ln>
                <a:noFill/>
              </a:ln>
              <a:solidFill>
                <a:srgbClr val="000000"/>
              </a:solidFill>
              <a:effectLst/>
              <a:latin typeface="Helvetica Neue"/>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2</a:t>
            </a:fld>
            <a:endParaRPr lang="en-US" dirty="0"/>
          </a:p>
        </p:txBody>
      </p:sp>
    </p:spTree>
    <p:extLst>
      <p:ext uri="{BB962C8B-B14F-4D97-AF65-F5344CB8AC3E}">
        <p14:creationId xmlns:p14="http://schemas.microsoft.com/office/powerpoint/2010/main" val="428613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3</a:t>
            </a:fld>
            <a:endParaRPr lang="en-US" dirty="0"/>
          </a:p>
        </p:txBody>
      </p:sp>
    </p:spTree>
    <p:extLst>
      <p:ext uri="{BB962C8B-B14F-4D97-AF65-F5344CB8AC3E}">
        <p14:creationId xmlns:p14="http://schemas.microsoft.com/office/powerpoint/2010/main" val="42411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151D3-B633-4974-ADA2-15A69D09841C}" type="slidenum">
              <a:rPr lang="en-US" smtClean="0"/>
              <a:t>6</a:t>
            </a:fld>
            <a:endParaRPr lang="en-US"/>
          </a:p>
        </p:txBody>
      </p:sp>
    </p:spTree>
    <p:extLst>
      <p:ext uri="{BB962C8B-B14F-4D97-AF65-F5344CB8AC3E}">
        <p14:creationId xmlns:p14="http://schemas.microsoft.com/office/powerpoint/2010/main" val="424748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n>
                <a:noFill/>
              </a:ln>
              <a:solidFill>
                <a:srgbClr val="0079BF"/>
              </a:solidFill>
              <a:effectLst/>
              <a:latin typeface="Helvetica Neue"/>
              <a:ea typeface="Arial Unicode MS"/>
              <a:cs typeface="Arial Unicode MS"/>
            </a:endParaRPr>
          </a:p>
        </p:txBody>
      </p:sp>
      <p:sp>
        <p:nvSpPr>
          <p:cNvPr id="4" name="Slide Number Placeholder 3"/>
          <p:cNvSpPr>
            <a:spLocks noGrp="1"/>
          </p:cNvSpPr>
          <p:nvPr>
            <p:ph type="sldNum" sz="quarter" idx="5"/>
          </p:nvPr>
        </p:nvSpPr>
        <p:spPr/>
        <p:txBody>
          <a:bodyPr/>
          <a:lstStyle/>
          <a:p>
            <a:fld id="{6CB5D3B0-1883-4400-A75C-8A7836C1E6BA}" type="slidenum">
              <a:rPr lang="en-US" smtClean="0"/>
              <a:t>8</a:t>
            </a:fld>
            <a:endParaRPr lang="en-US" dirty="0"/>
          </a:p>
        </p:txBody>
      </p:sp>
    </p:spTree>
    <p:extLst>
      <p:ext uri="{BB962C8B-B14F-4D97-AF65-F5344CB8AC3E}">
        <p14:creationId xmlns:p14="http://schemas.microsoft.com/office/powerpoint/2010/main" val="427808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Arial Unicode MS"/>
                <a:cs typeface="Arial Unicode MS"/>
              </a:rPr>
              <a:t>We work with companies across SK to allow employees the opportunity to invest directly off their </a:t>
            </a:r>
            <a:r>
              <a:rPr lang="en-US" sz="1800" dirty="0" err="1">
                <a:ln>
                  <a:noFill/>
                </a:ln>
                <a:solidFill>
                  <a:srgbClr val="000000"/>
                </a:solidFill>
                <a:effectLst/>
                <a:latin typeface="Helvetica Neue"/>
                <a:ea typeface="Arial Unicode MS"/>
                <a:cs typeface="Arial Unicode MS"/>
              </a:rPr>
              <a:t>paycheque</a:t>
            </a:r>
            <a:r>
              <a:rPr lang="en-US" sz="1800" dirty="0">
                <a:ln>
                  <a:noFill/>
                </a:ln>
                <a:solidFill>
                  <a:srgbClr val="000000"/>
                </a:solidFill>
                <a:effectLst/>
                <a:latin typeface="Helvetica Neue"/>
                <a:ea typeface="Arial Unicode MS"/>
                <a:cs typeface="Arial Unicode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Arial Unicode MS"/>
                <a:cs typeface="Arial Unicode MS"/>
              </a:rPr>
              <a:t>TOP three benefits are on the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Arial Unicode MS"/>
                <a:cs typeface="Arial Unicode MS"/>
              </a:rPr>
              <a:t>FLEXIBLE PLAN! $5,000 limit but no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Arial Unicode MS"/>
                <a:cs typeface="Arial Unicode MS"/>
              </a:rPr>
              <a:t> can start your GOF contributions any time, increase or decrease the amount you wish to invest and stop your contributions any time.</a:t>
            </a:r>
            <a:endParaRPr lang="en-CA" sz="1800" dirty="0">
              <a:ln>
                <a:noFill/>
              </a:ln>
              <a:solidFill>
                <a:srgbClr val="000000"/>
              </a:solidFill>
              <a:effectLst/>
              <a:latin typeface="Helvetica Neue"/>
              <a:ea typeface="Arial Unicode MS"/>
              <a:cs typeface="Arial Unicode MS"/>
            </a:endParaRPr>
          </a:p>
          <a:p>
            <a:endParaRPr lang="en-CA" sz="1800" dirty="0"/>
          </a:p>
        </p:txBody>
      </p:sp>
      <p:sp>
        <p:nvSpPr>
          <p:cNvPr id="4" name="Slide Number Placeholder 3"/>
          <p:cNvSpPr>
            <a:spLocks noGrp="1"/>
          </p:cNvSpPr>
          <p:nvPr>
            <p:ph type="sldNum" sz="quarter" idx="5"/>
          </p:nvPr>
        </p:nvSpPr>
        <p:spPr/>
        <p:txBody>
          <a:bodyPr/>
          <a:lstStyle/>
          <a:p>
            <a:fld id="{6CB5D3B0-1883-4400-A75C-8A7836C1E6BA}" type="slidenum">
              <a:rPr lang="en-US" smtClean="0"/>
              <a:t>9</a:t>
            </a:fld>
            <a:endParaRPr lang="en-US" dirty="0"/>
          </a:p>
        </p:txBody>
      </p:sp>
    </p:spTree>
    <p:extLst>
      <p:ext uri="{BB962C8B-B14F-4D97-AF65-F5344CB8AC3E}">
        <p14:creationId xmlns:p14="http://schemas.microsoft.com/office/powerpoint/2010/main" val="166376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t>IS this something you pay attention to? </a:t>
            </a:r>
          </a:p>
          <a:p>
            <a:r>
              <a:rPr lang="en-CA" sz="1900" dirty="0"/>
              <a:t>It is tax time! Look at your notice of assessment from last year… has your accountant pointed out this is an issue?</a:t>
            </a:r>
          </a:p>
          <a:p>
            <a:r>
              <a:rPr lang="en-CA" sz="1900" dirty="0"/>
              <a:t>WE ALL HAVE TO PAY TAXES ANYWAY</a:t>
            </a:r>
          </a:p>
          <a:p>
            <a:pPr defTabSz="947044">
              <a:defRPr/>
            </a:pPr>
            <a:r>
              <a:rPr lang="en-CA" sz="1900" dirty="0"/>
              <a:t>FLEXIBLE: Lower or higher amount than $5,000</a:t>
            </a:r>
          </a:p>
          <a:p>
            <a:pPr defTabSz="947044">
              <a:defRPr/>
            </a:pPr>
            <a:r>
              <a:rPr lang="en-US" sz="2900" dirty="0">
                <a:solidFill>
                  <a:srgbClr val="000000"/>
                </a:solidFill>
                <a:latin typeface="Helvetica Neue"/>
                <a:ea typeface="Arial Unicode MS"/>
                <a:cs typeface="Arial Unicode MS"/>
              </a:rPr>
              <a:t>With a traditional RRSP contribution method you would need to save $192 per pay check in order to make a lump sum contribution of $5,000.  </a:t>
            </a:r>
          </a:p>
          <a:p>
            <a:pPr defTabSz="947044">
              <a:defRPr/>
            </a:pPr>
            <a:r>
              <a:rPr lang="en-US" sz="2900" dirty="0">
                <a:solidFill>
                  <a:srgbClr val="000000"/>
                </a:solidFill>
                <a:latin typeface="Helvetica Neue"/>
                <a:ea typeface="Arial Unicode MS"/>
                <a:cs typeface="Arial Unicode MS"/>
              </a:rPr>
              <a:t>When you submit your tax return you would see the regular RRSP tax credit of $1,650.  </a:t>
            </a:r>
            <a:endParaRPr lang="en-CA" sz="2900" dirty="0">
              <a:solidFill>
                <a:srgbClr val="000000"/>
              </a:solidFill>
              <a:latin typeface="Helvetica Neue"/>
              <a:ea typeface="Arial Unicode MS"/>
              <a:cs typeface="Arial Unicode MS"/>
            </a:endParaRPr>
          </a:p>
          <a:p>
            <a:pPr defTabSz="947044">
              <a:defRPr/>
            </a:pPr>
            <a:endParaRPr lang="en-CA" sz="1900" dirty="0"/>
          </a:p>
          <a:p>
            <a:endParaRPr lang="en-US" sz="1900" dirty="0">
              <a:solidFill>
                <a:srgbClr val="0079BF"/>
              </a:solidFill>
              <a:latin typeface="Helvetica Neue"/>
              <a:ea typeface="Arial Unicode MS"/>
              <a:cs typeface="Arial Unicode MS"/>
            </a:endParaRPr>
          </a:p>
        </p:txBody>
      </p:sp>
      <p:sp>
        <p:nvSpPr>
          <p:cNvPr id="4" name="Slide Number Placeholder 3"/>
          <p:cNvSpPr>
            <a:spLocks noGrp="1"/>
          </p:cNvSpPr>
          <p:nvPr>
            <p:ph type="sldNum" sz="quarter" idx="5"/>
          </p:nvPr>
        </p:nvSpPr>
        <p:spPr/>
        <p:txBody>
          <a:bodyPr/>
          <a:lstStyle/>
          <a:p>
            <a:fld id="{6CB5D3B0-1883-4400-A75C-8A7836C1E6BA}" type="slidenum">
              <a:rPr lang="en-US" smtClean="0"/>
              <a:t>14</a:t>
            </a:fld>
            <a:endParaRPr lang="en-US" dirty="0"/>
          </a:p>
        </p:txBody>
      </p:sp>
    </p:spTree>
    <p:extLst>
      <p:ext uri="{BB962C8B-B14F-4D97-AF65-F5344CB8AC3E}">
        <p14:creationId xmlns:p14="http://schemas.microsoft.com/office/powerpoint/2010/main" val="427808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16</a:t>
            </a:fld>
            <a:endParaRPr lang="en-US" dirty="0"/>
          </a:p>
        </p:txBody>
      </p:sp>
    </p:spTree>
    <p:extLst>
      <p:ext uri="{BB962C8B-B14F-4D97-AF65-F5344CB8AC3E}">
        <p14:creationId xmlns:p14="http://schemas.microsoft.com/office/powerpoint/2010/main" val="15907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17</a:t>
            </a:fld>
            <a:endParaRPr lang="en-US" dirty="0"/>
          </a:p>
        </p:txBody>
      </p:sp>
    </p:spTree>
    <p:extLst>
      <p:ext uri="{BB962C8B-B14F-4D97-AF65-F5344CB8AC3E}">
        <p14:creationId xmlns:p14="http://schemas.microsoft.com/office/powerpoint/2010/main" val="242880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0ABA-E8ED-9E57-FD4C-CE3972EC6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140F7-6863-FF86-B0B1-A70C2A4AA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A3160-CFDF-0CC9-E5BA-3A6BFED0EE87}"/>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7FD3A081-15CC-1248-45A5-D812D0833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C6A2D-9185-DD41-015C-6BA782EDE5FD}"/>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206028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CE14-4A8C-722C-BEAF-75A266916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B104E-E1C4-A5D3-711F-872974379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15AE2-0EF5-6002-1D32-AD4F0157CF2D}"/>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69011CA4-07D7-AF6B-B2E9-B8E9EE37D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F01C2-5849-A76E-6B5E-3DDBD015F7B9}"/>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248604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A8802D-6391-104D-2C82-F6CC000DA7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2CB584-0505-0185-D14A-792BAC90D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14613-72CC-98B6-5C2B-2ACEFFC40F1A}"/>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776784B2-0625-477D-C158-6400DAEF6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892C7-1DA0-FF2F-3BFB-9DF8C75AA1AA}"/>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41572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8ED4-25E2-CBD0-AE2F-B0CA102A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1A420-6DC5-FA3E-AD61-38B1697E38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60AEE-13C3-B003-97E2-31E1A9AC95CF}"/>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574C94AD-77CC-8C9A-F522-EB737C90B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8CB1E-9BC9-16E3-1669-F1FC8391E8AD}"/>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144264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33FD-F9E4-2212-93DD-29FBC155C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3874E-BBC5-7F07-4B1A-F7F6E2326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536AB-3A1C-A5CC-3601-475E0B4A07B0}"/>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CFE2FA1B-A49A-2AEB-6F6E-34D4F86D3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F7ED0-F2D0-A54F-CC1C-8306D7232A7F}"/>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269436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6A7A-FD81-A44C-BFAA-EC6B979C0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08B89-0990-0164-7B89-147AF037D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85574-A3AB-89D1-B968-F4DA7A7A6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15E03-9E94-2419-C7D7-B99FCE1C85D6}"/>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6" name="Footer Placeholder 5">
            <a:extLst>
              <a:ext uri="{FF2B5EF4-FFF2-40B4-BE49-F238E27FC236}">
                <a16:creationId xmlns:a16="http://schemas.microsoft.com/office/drawing/2014/main" id="{8D541E1B-D8E9-4AF6-5D90-202E9605A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5DAA5-D239-9CB4-4738-DD98FF013D5B}"/>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240173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FB5B-2D3D-B1C8-8C2E-5AD91FB6F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7A550-BA77-879F-C225-6141A3864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0605F-DF1D-58A7-5780-59254CE71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1321D9-11F1-7F89-1222-0E81EECA1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6E8BC-55D1-FD75-902D-DCCE4B7EF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9915E-1E01-C063-14FC-27600AFB54D8}"/>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8" name="Footer Placeholder 7">
            <a:extLst>
              <a:ext uri="{FF2B5EF4-FFF2-40B4-BE49-F238E27FC236}">
                <a16:creationId xmlns:a16="http://schemas.microsoft.com/office/drawing/2014/main" id="{679D7648-CE4A-EE91-01DF-876E5B238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4F863E-62D8-6F6E-A3E4-1E4380E647BD}"/>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98977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01C9-6FB6-426E-CD99-665DA722A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AD664E-FACB-FCA1-6682-CBBDEA3CB75B}"/>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4" name="Footer Placeholder 3">
            <a:extLst>
              <a:ext uri="{FF2B5EF4-FFF2-40B4-BE49-F238E27FC236}">
                <a16:creationId xmlns:a16="http://schemas.microsoft.com/office/drawing/2014/main" id="{97E1C1FA-4D67-6B5E-434B-425380E64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D54940-130C-C340-E444-95B2D4DA6764}"/>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218111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1301E-5FA4-8614-4301-289DDB28D6F0}"/>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3" name="Footer Placeholder 2">
            <a:extLst>
              <a:ext uri="{FF2B5EF4-FFF2-40B4-BE49-F238E27FC236}">
                <a16:creationId xmlns:a16="http://schemas.microsoft.com/office/drawing/2014/main" id="{E8C855CB-D438-9054-E2C2-FF388091A9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25EBF-1085-C59A-31B6-F6A69152B48E}"/>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19595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0D64-2B0E-B9AB-D4D2-DBDA3334B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AB82FC-B0DF-8798-5D4E-657168F37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3F746-0F50-231D-6F95-F78155CC6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2650-C57F-B43E-A28A-A967558B39EA}"/>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6" name="Footer Placeholder 5">
            <a:extLst>
              <a:ext uri="{FF2B5EF4-FFF2-40B4-BE49-F238E27FC236}">
                <a16:creationId xmlns:a16="http://schemas.microsoft.com/office/drawing/2014/main" id="{199574C0-0CE3-5039-F4C8-5A7263005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FA3B5-78EB-5932-5E11-C7163EC3E2EE}"/>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81749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0F97-88A6-2693-0844-BBCED206F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B34CEA-DF1C-C5D2-2177-755658B85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93752B-7605-D8BF-62AF-5E642CA01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D4572-6747-8811-1406-1C3E0E27019B}"/>
              </a:ext>
            </a:extLst>
          </p:cNvPr>
          <p:cNvSpPr>
            <a:spLocks noGrp="1"/>
          </p:cNvSpPr>
          <p:nvPr>
            <p:ph type="dt" sz="half" idx="10"/>
          </p:nvPr>
        </p:nvSpPr>
        <p:spPr/>
        <p:txBody>
          <a:bodyPr/>
          <a:lstStyle/>
          <a:p>
            <a:fld id="{8DCEE46D-1B59-4DA0-81A0-392D2DE9291A}" type="datetimeFigureOut">
              <a:rPr lang="en-US" smtClean="0"/>
              <a:t>6/11/2025</a:t>
            </a:fld>
            <a:endParaRPr lang="en-US"/>
          </a:p>
        </p:txBody>
      </p:sp>
      <p:sp>
        <p:nvSpPr>
          <p:cNvPr id="6" name="Footer Placeholder 5">
            <a:extLst>
              <a:ext uri="{FF2B5EF4-FFF2-40B4-BE49-F238E27FC236}">
                <a16:creationId xmlns:a16="http://schemas.microsoft.com/office/drawing/2014/main" id="{0BA32E33-A586-73F0-AB37-B80CA9E9E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FF1DF-3A94-5758-F709-B2D0D655E3F5}"/>
              </a:ext>
            </a:extLst>
          </p:cNvPr>
          <p:cNvSpPr>
            <a:spLocks noGrp="1"/>
          </p:cNvSpPr>
          <p:nvPr>
            <p:ph type="sldNum" sz="quarter" idx="12"/>
          </p:nvPr>
        </p:nvSpPr>
        <p:spPr/>
        <p:txBody>
          <a:bodyPr/>
          <a:lstStyle/>
          <a:p>
            <a:fld id="{4C375FDF-6256-4384-82CF-2258E873781A}" type="slidenum">
              <a:rPr lang="en-US" smtClean="0"/>
              <a:t>‹#›</a:t>
            </a:fld>
            <a:endParaRPr lang="en-US"/>
          </a:p>
        </p:txBody>
      </p:sp>
    </p:spTree>
    <p:extLst>
      <p:ext uri="{BB962C8B-B14F-4D97-AF65-F5344CB8AC3E}">
        <p14:creationId xmlns:p14="http://schemas.microsoft.com/office/powerpoint/2010/main" val="70772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E2A5C-2C25-A4E5-3F16-BAC0DA735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48E64-8A42-43FF-E00C-ADB7E98E7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6708C-1D27-8B8C-A0E7-8A27F61CA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EE46D-1B59-4DA0-81A0-392D2DE9291A}" type="datetimeFigureOut">
              <a:rPr lang="en-US" smtClean="0"/>
              <a:t>6/11/2025</a:t>
            </a:fld>
            <a:endParaRPr lang="en-US"/>
          </a:p>
        </p:txBody>
      </p:sp>
      <p:sp>
        <p:nvSpPr>
          <p:cNvPr id="5" name="Footer Placeholder 4">
            <a:extLst>
              <a:ext uri="{FF2B5EF4-FFF2-40B4-BE49-F238E27FC236}">
                <a16:creationId xmlns:a16="http://schemas.microsoft.com/office/drawing/2014/main" id="{0140C3BF-E217-0CF2-3CD5-FD2CF66B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C95475-FDF2-93EC-748F-7B4D1BB66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75FDF-6256-4384-82CF-2258E873781A}" type="slidenum">
              <a:rPr lang="en-US" smtClean="0"/>
              <a:t>‹#›</a:t>
            </a:fld>
            <a:endParaRPr lang="en-US"/>
          </a:p>
        </p:txBody>
      </p:sp>
    </p:spTree>
    <p:extLst>
      <p:ext uri="{BB962C8B-B14F-4D97-AF65-F5344CB8AC3E}">
        <p14:creationId xmlns:p14="http://schemas.microsoft.com/office/powerpoint/2010/main" val="312608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43.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45.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DA00C6-407F-44FB-BDD0-86C131CF52F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12191995" cy="6857141"/>
          </a:xfrm>
          <a:prstGeom prst="rect">
            <a:avLst/>
          </a:prstGeom>
        </p:spPr>
      </p:pic>
      <p:pic>
        <p:nvPicPr>
          <p:cNvPr id="3" name="Graphic 2">
            <a:extLst>
              <a:ext uri="{FF2B5EF4-FFF2-40B4-BE49-F238E27FC236}">
                <a16:creationId xmlns:a16="http://schemas.microsoft.com/office/drawing/2014/main" id="{3C06413F-549B-4974-DF92-3CA1761C5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324" y="4910388"/>
            <a:ext cx="5019675" cy="1104900"/>
          </a:xfrm>
          <a:prstGeom prst="rect">
            <a:avLst/>
          </a:prstGeom>
        </p:spPr>
      </p:pic>
    </p:spTree>
    <p:extLst>
      <p:ext uri="{BB962C8B-B14F-4D97-AF65-F5344CB8AC3E}">
        <p14:creationId xmlns:p14="http://schemas.microsoft.com/office/powerpoint/2010/main" val="121225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DDC9-BBE6-4944-BB7F-EF0D1649DD54}"/>
              </a:ext>
            </a:extLst>
          </p:cNvPr>
          <p:cNvSpPr>
            <a:spLocks noGrp="1"/>
          </p:cNvSpPr>
          <p:nvPr>
            <p:ph type="title"/>
          </p:nvPr>
        </p:nvSpPr>
        <p:spPr>
          <a:xfrm>
            <a:off x="828152" y="626373"/>
            <a:ext cx="10515600" cy="968375"/>
          </a:xfrm>
        </p:spPr>
        <p:txBody>
          <a:bodyPr>
            <a:norm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RRSP Contribution Room </a:t>
            </a:r>
          </a:p>
        </p:txBody>
      </p:sp>
      <p:pic>
        <p:nvPicPr>
          <p:cNvPr id="12" name="Picture 11">
            <a:extLst>
              <a:ext uri="{FF2B5EF4-FFF2-40B4-BE49-F238E27FC236}">
                <a16:creationId xmlns:a16="http://schemas.microsoft.com/office/drawing/2014/main" id="{A5B906B5-D84C-4714-B713-37B4F60E76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335" y="1973744"/>
            <a:ext cx="6515511" cy="2984965"/>
          </a:xfrm>
          <a:prstGeom prst="rect">
            <a:avLst/>
          </a:prstGeom>
        </p:spPr>
      </p:pic>
      <p:sp>
        <p:nvSpPr>
          <p:cNvPr id="5" name="Rectangle 4">
            <a:extLst>
              <a:ext uri="{FF2B5EF4-FFF2-40B4-BE49-F238E27FC236}">
                <a16:creationId xmlns:a16="http://schemas.microsoft.com/office/drawing/2014/main" id="{CBE23CB3-9DD7-47D9-BF96-BD9EF8F8134F}"/>
              </a:ext>
            </a:extLst>
          </p:cNvPr>
          <p:cNvSpPr/>
          <p:nvPr/>
        </p:nvSpPr>
        <p:spPr>
          <a:xfrm>
            <a:off x="828152" y="1740443"/>
            <a:ext cx="3615267" cy="2169938"/>
          </a:xfrm>
          <a:prstGeom prst="rect">
            <a:avLst/>
          </a:prstGeom>
        </p:spPr>
        <p:txBody>
          <a:bodyPr wrap="square">
            <a:spAutoFit/>
          </a:bodyPr>
          <a:lstStyle/>
          <a:p>
            <a:pPr>
              <a:spcAft>
                <a:spcPts val="1800"/>
              </a:spcAft>
            </a:pPr>
            <a:r>
              <a:rPr lang="en-US" sz="3600" baseline="30000" dirty="0">
                <a:solidFill>
                  <a:srgbClr val="000000"/>
                </a:solidFill>
              </a:rPr>
              <a:t>You can save 18% of your pre-tax earned income in an RRSP annually.</a:t>
            </a:r>
          </a:p>
          <a:p>
            <a:pPr>
              <a:spcAft>
                <a:spcPts val="1800"/>
              </a:spcAft>
            </a:pPr>
            <a:r>
              <a:rPr lang="en-US" sz="3600" baseline="30000" dirty="0">
                <a:solidFill>
                  <a:srgbClr val="000000"/>
                </a:solidFill>
              </a:rPr>
              <a:t>You can carry forward all unused room in your RRSP.</a:t>
            </a:r>
          </a:p>
        </p:txBody>
      </p:sp>
      <p:pic>
        <p:nvPicPr>
          <p:cNvPr id="3" name="Picture 2">
            <a:extLst>
              <a:ext uri="{FF2B5EF4-FFF2-40B4-BE49-F238E27FC236}">
                <a16:creationId xmlns:a16="http://schemas.microsoft.com/office/drawing/2014/main" id="{D33730EB-84D0-C65B-8463-9A36D90D48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165641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84806-9351-4280-A525-9F19BA05E1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709" y="697512"/>
            <a:ext cx="10267796" cy="4306750"/>
          </a:xfrm>
          <a:prstGeom prst="rect">
            <a:avLst/>
          </a:prstGeom>
        </p:spPr>
      </p:pic>
      <p:pic>
        <p:nvPicPr>
          <p:cNvPr id="2" name="Picture 1">
            <a:extLst>
              <a:ext uri="{FF2B5EF4-FFF2-40B4-BE49-F238E27FC236}">
                <a16:creationId xmlns:a16="http://schemas.microsoft.com/office/drawing/2014/main" id="{5108211C-F92C-F138-80EA-15AB4F2B09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172087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D5DB37-6C35-1605-457D-83A4A27ADDCB}"/>
              </a:ext>
            </a:extLst>
          </p:cNvPr>
          <p:cNvPicPr>
            <a:picLocks noChangeAspect="1"/>
          </p:cNvPicPr>
          <p:nvPr/>
        </p:nvPicPr>
        <p:blipFill>
          <a:blip r:embed="rId2"/>
          <a:stretch>
            <a:fillRect/>
          </a:stretch>
        </p:blipFill>
        <p:spPr>
          <a:xfrm>
            <a:off x="2212545" y="264558"/>
            <a:ext cx="7932812" cy="1432439"/>
          </a:xfrm>
          <a:prstGeom prst="rect">
            <a:avLst/>
          </a:prstGeom>
        </p:spPr>
      </p:pic>
      <p:pic>
        <p:nvPicPr>
          <p:cNvPr id="4" name="Picture 3">
            <a:extLst>
              <a:ext uri="{FF2B5EF4-FFF2-40B4-BE49-F238E27FC236}">
                <a16:creationId xmlns:a16="http://schemas.microsoft.com/office/drawing/2014/main" id="{B5A400F9-0FC2-7274-4BEC-ED1FE776172E}"/>
              </a:ext>
            </a:extLst>
          </p:cNvPr>
          <p:cNvPicPr>
            <a:picLocks noChangeAspect="1"/>
          </p:cNvPicPr>
          <p:nvPr/>
        </p:nvPicPr>
        <p:blipFill>
          <a:blip r:embed="rId3"/>
          <a:stretch>
            <a:fillRect/>
          </a:stretch>
        </p:blipFill>
        <p:spPr>
          <a:xfrm>
            <a:off x="2326804" y="1543934"/>
            <a:ext cx="7818553" cy="4034624"/>
          </a:xfrm>
          <a:prstGeom prst="rect">
            <a:avLst/>
          </a:prstGeom>
        </p:spPr>
      </p:pic>
      <p:pic>
        <p:nvPicPr>
          <p:cNvPr id="6" name="Picture 5">
            <a:extLst>
              <a:ext uri="{FF2B5EF4-FFF2-40B4-BE49-F238E27FC236}">
                <a16:creationId xmlns:a16="http://schemas.microsoft.com/office/drawing/2014/main" id="{827E8C5B-F59A-D3A4-7FDE-2910AF550C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8" name="Rectangle 7">
            <a:extLst>
              <a:ext uri="{FF2B5EF4-FFF2-40B4-BE49-F238E27FC236}">
                <a16:creationId xmlns:a16="http://schemas.microsoft.com/office/drawing/2014/main" id="{AEB9C672-4317-43AA-DA5B-A67E7B48E616}"/>
              </a:ext>
            </a:extLst>
          </p:cNvPr>
          <p:cNvSpPr/>
          <p:nvPr/>
        </p:nvSpPr>
        <p:spPr>
          <a:xfrm>
            <a:off x="3869338" y="5944499"/>
            <a:ext cx="7985776" cy="600164"/>
          </a:xfrm>
          <a:prstGeom prst="rect">
            <a:avLst/>
          </a:prstGeom>
        </p:spPr>
        <p:txBody>
          <a:bodyPr wrap="square">
            <a:spAutoFit/>
          </a:bodyPr>
          <a:lstStyle/>
          <a:p>
            <a:pPr marR="0" algn="l" rtl="0"/>
            <a:r>
              <a:rPr lang="en-US" sz="1100" b="0" i="0" u="none" strike="noStrike" dirty="0">
                <a:solidFill>
                  <a:schemeClr val="bg1"/>
                </a:solidFill>
              </a:rPr>
              <a:t>*By combining the provincial and federal tax credits with the RRSP tax savings attached to the Fund, a bi-weekly contribution of $31 can result in an annual RRSP investment of $2,500 based on 26 pay periods per year, basic personal tax exemptions and a sample marginal tax rate of 35%. Marginal tax rates vary per individual; for more information visit GoldenOpportunities.ca/Payroll-Calculator.</a:t>
            </a:r>
          </a:p>
        </p:txBody>
      </p:sp>
      <p:sp>
        <p:nvSpPr>
          <p:cNvPr id="7" name="Oval 6">
            <a:extLst>
              <a:ext uri="{FF2B5EF4-FFF2-40B4-BE49-F238E27FC236}">
                <a16:creationId xmlns:a16="http://schemas.microsoft.com/office/drawing/2014/main" id="{BA614A18-46C3-0A61-ADEB-E19197C19795}"/>
              </a:ext>
            </a:extLst>
          </p:cNvPr>
          <p:cNvSpPr/>
          <p:nvPr/>
        </p:nvSpPr>
        <p:spPr>
          <a:xfrm>
            <a:off x="6015613" y="1330566"/>
            <a:ext cx="2155673" cy="4196867"/>
          </a:xfrm>
          <a:prstGeom prst="ellipse">
            <a:avLst/>
          </a:prstGeom>
          <a:noFill/>
          <a:ln w="57150">
            <a:solidFill>
              <a:srgbClr val="84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992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BF087-17C7-1163-A6F5-90F7B0B2DFF4}"/>
              </a:ext>
            </a:extLst>
          </p:cNvPr>
          <p:cNvPicPr>
            <a:picLocks noChangeAspect="1"/>
          </p:cNvPicPr>
          <p:nvPr/>
        </p:nvPicPr>
        <p:blipFill>
          <a:blip r:embed="rId2"/>
          <a:stretch>
            <a:fillRect/>
          </a:stretch>
        </p:blipFill>
        <p:spPr>
          <a:xfrm>
            <a:off x="2326803" y="1572813"/>
            <a:ext cx="7704294" cy="3956945"/>
          </a:xfrm>
          <a:prstGeom prst="rect">
            <a:avLst/>
          </a:prstGeom>
        </p:spPr>
      </p:pic>
      <p:pic>
        <p:nvPicPr>
          <p:cNvPr id="10" name="Picture 9">
            <a:extLst>
              <a:ext uri="{FF2B5EF4-FFF2-40B4-BE49-F238E27FC236}">
                <a16:creationId xmlns:a16="http://schemas.microsoft.com/office/drawing/2014/main" id="{75AB9920-3D87-4AD3-A051-FAA342B0D8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2546" y="264558"/>
            <a:ext cx="7932811" cy="1311162"/>
          </a:xfrm>
          <a:prstGeom prst="rect">
            <a:avLst/>
          </a:prstGeom>
        </p:spPr>
      </p:pic>
      <p:pic>
        <p:nvPicPr>
          <p:cNvPr id="6" name="Picture 5">
            <a:extLst>
              <a:ext uri="{FF2B5EF4-FFF2-40B4-BE49-F238E27FC236}">
                <a16:creationId xmlns:a16="http://schemas.microsoft.com/office/drawing/2014/main" id="{827E8C5B-F59A-D3A4-7FDE-2910AF550C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8" name="Rectangle 7">
            <a:extLst>
              <a:ext uri="{FF2B5EF4-FFF2-40B4-BE49-F238E27FC236}">
                <a16:creationId xmlns:a16="http://schemas.microsoft.com/office/drawing/2014/main" id="{AEB9C672-4317-43AA-DA5B-A67E7B48E616}"/>
              </a:ext>
            </a:extLst>
          </p:cNvPr>
          <p:cNvSpPr/>
          <p:nvPr/>
        </p:nvSpPr>
        <p:spPr>
          <a:xfrm>
            <a:off x="3901424" y="5929305"/>
            <a:ext cx="7921608" cy="600164"/>
          </a:xfrm>
          <a:prstGeom prst="rect">
            <a:avLst/>
          </a:prstGeom>
        </p:spPr>
        <p:txBody>
          <a:bodyPr wrap="square">
            <a:spAutoFit/>
          </a:bodyPr>
          <a:lstStyle/>
          <a:p>
            <a:pPr marR="0" algn="l" rtl="0"/>
            <a:r>
              <a:rPr lang="en-US" sz="1100" b="0" i="0" u="none" strike="noStrike" dirty="0">
                <a:solidFill>
                  <a:schemeClr val="bg1"/>
                </a:solidFill>
              </a:rPr>
              <a:t>*By combining the provincial and federal tax credits with the RRSP tax savings attached to the Fund, </a:t>
            </a:r>
            <a:r>
              <a:rPr lang="en-US" sz="1100" dirty="0">
                <a:solidFill>
                  <a:schemeClr val="bg1"/>
                </a:solidFill>
              </a:rPr>
              <a:t>a</a:t>
            </a:r>
            <a:r>
              <a:rPr lang="en-US" sz="1100" b="0" i="0" u="none" strike="noStrike" dirty="0">
                <a:solidFill>
                  <a:schemeClr val="bg1"/>
                </a:solidFill>
              </a:rPr>
              <a:t> bi-weekly contribution of $62 can result in an annual RRSP investment of $5,000 based on 26 pay periods per year, basic personal tax exemptions and a sample marginal tax rate of 35%.  Marginal tax rates vary per individual; for more information visit GoldenOpportunities.ca/Payroll-Calculator.</a:t>
            </a:r>
          </a:p>
        </p:txBody>
      </p:sp>
      <p:sp>
        <p:nvSpPr>
          <p:cNvPr id="7" name="Oval 6">
            <a:extLst>
              <a:ext uri="{FF2B5EF4-FFF2-40B4-BE49-F238E27FC236}">
                <a16:creationId xmlns:a16="http://schemas.microsoft.com/office/drawing/2014/main" id="{BA614A18-46C3-0A61-ADEB-E19197C19795}"/>
              </a:ext>
            </a:extLst>
          </p:cNvPr>
          <p:cNvSpPr/>
          <p:nvPr/>
        </p:nvSpPr>
        <p:spPr>
          <a:xfrm>
            <a:off x="6015613" y="1330566"/>
            <a:ext cx="2155673" cy="4196867"/>
          </a:xfrm>
          <a:prstGeom prst="ellipse">
            <a:avLst/>
          </a:prstGeom>
          <a:noFill/>
          <a:ln w="57150">
            <a:solidFill>
              <a:srgbClr val="84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56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289F52-6034-3A0E-6007-A32954FAA2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pic>
        <p:nvPicPr>
          <p:cNvPr id="4" name="Picture 3">
            <a:extLst>
              <a:ext uri="{FF2B5EF4-FFF2-40B4-BE49-F238E27FC236}">
                <a16:creationId xmlns:a16="http://schemas.microsoft.com/office/drawing/2014/main" id="{71987600-21AC-E1C7-D3A7-18CD88C459D1}"/>
              </a:ext>
            </a:extLst>
          </p:cNvPr>
          <p:cNvPicPr>
            <a:picLocks noChangeAspect="1"/>
          </p:cNvPicPr>
          <p:nvPr/>
        </p:nvPicPr>
        <p:blipFill>
          <a:blip r:embed="rId4"/>
          <a:stretch>
            <a:fillRect/>
          </a:stretch>
        </p:blipFill>
        <p:spPr>
          <a:xfrm>
            <a:off x="4102992" y="2008705"/>
            <a:ext cx="7544853" cy="2829320"/>
          </a:xfrm>
          <a:prstGeom prst="rect">
            <a:avLst/>
          </a:prstGeom>
        </p:spPr>
      </p:pic>
      <p:sp>
        <p:nvSpPr>
          <p:cNvPr id="8" name="Title 1">
            <a:extLst>
              <a:ext uri="{FF2B5EF4-FFF2-40B4-BE49-F238E27FC236}">
                <a16:creationId xmlns:a16="http://schemas.microsoft.com/office/drawing/2014/main" id="{C8A4C6DE-0564-4E59-AB5A-E0BC555AD827}"/>
              </a:ext>
            </a:extLst>
          </p:cNvPr>
          <p:cNvSpPr>
            <a:spLocks noGrp="1"/>
          </p:cNvSpPr>
          <p:nvPr>
            <p:ph type="title"/>
          </p:nvPr>
        </p:nvSpPr>
        <p:spPr>
          <a:xfrm>
            <a:off x="770917" y="631676"/>
            <a:ext cx="10363422" cy="592116"/>
          </a:xfrm>
        </p:spPr>
        <p:txBody>
          <a:bodyPr>
            <a:no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How much are you paying in income tax?</a:t>
            </a:r>
          </a:p>
        </p:txBody>
      </p:sp>
      <p:pic>
        <p:nvPicPr>
          <p:cNvPr id="7" name="Picture 6">
            <a:extLst>
              <a:ext uri="{FF2B5EF4-FFF2-40B4-BE49-F238E27FC236}">
                <a16:creationId xmlns:a16="http://schemas.microsoft.com/office/drawing/2014/main" id="{612E5940-6950-4345-8B31-C86F713816B4}"/>
              </a:ext>
            </a:extLst>
          </p:cNvPr>
          <p:cNvPicPr>
            <a:picLocks noChangeAspect="1"/>
          </p:cNvPicPr>
          <p:nvPr/>
        </p:nvPicPr>
        <p:blipFill>
          <a:blip r:embed="rId5"/>
          <a:stretch>
            <a:fillRect/>
          </a:stretch>
        </p:blipFill>
        <p:spPr>
          <a:xfrm>
            <a:off x="508692" y="2093190"/>
            <a:ext cx="2865084" cy="2721085"/>
          </a:xfrm>
          <a:prstGeom prst="rect">
            <a:avLst/>
          </a:prstGeom>
        </p:spPr>
      </p:pic>
      <p:sp>
        <p:nvSpPr>
          <p:cNvPr id="5" name="Rectangle 4">
            <a:extLst>
              <a:ext uri="{FF2B5EF4-FFF2-40B4-BE49-F238E27FC236}">
                <a16:creationId xmlns:a16="http://schemas.microsoft.com/office/drawing/2014/main" id="{32A69D5F-D8E0-E819-F655-6ED88D459BD6}"/>
              </a:ext>
            </a:extLst>
          </p:cNvPr>
          <p:cNvSpPr/>
          <p:nvPr/>
        </p:nvSpPr>
        <p:spPr>
          <a:xfrm>
            <a:off x="3884143" y="5892022"/>
            <a:ext cx="7982552" cy="600164"/>
          </a:xfrm>
          <a:prstGeom prst="rect">
            <a:avLst/>
          </a:prstGeom>
        </p:spPr>
        <p:txBody>
          <a:bodyPr wrap="square">
            <a:spAutoFit/>
          </a:bodyPr>
          <a:lstStyle/>
          <a:p>
            <a:pPr marR="0" algn="just" rtl="0"/>
            <a:r>
              <a:rPr lang="en-US" sz="1100" b="0" i="0" u="none" strike="noStrike" dirty="0">
                <a:solidFill>
                  <a:schemeClr val="bg1"/>
                </a:solidFill>
              </a:rPr>
              <a:t>*By combining the provincial and federal tax credits with the RRSP tax savings attached to the Fund, a bi-weekly contribution can result in an annual RRSP investment as depicted in the table above, based on 26 pay periods per year, basic personal tax exemptions and a sample marginal tax rate of 35%. Marginal tax rates vary per individual, for more information visit GoldenOpportunities.ca/Payroll-Calculator. </a:t>
            </a:r>
          </a:p>
        </p:txBody>
      </p:sp>
      <p:sp>
        <p:nvSpPr>
          <p:cNvPr id="2" name="Oval 1">
            <a:extLst>
              <a:ext uri="{FF2B5EF4-FFF2-40B4-BE49-F238E27FC236}">
                <a16:creationId xmlns:a16="http://schemas.microsoft.com/office/drawing/2014/main" id="{EB55200A-7B35-1071-AA53-A78A9AD2001A}"/>
              </a:ext>
            </a:extLst>
          </p:cNvPr>
          <p:cNvSpPr/>
          <p:nvPr/>
        </p:nvSpPr>
        <p:spPr>
          <a:xfrm>
            <a:off x="9235707" y="1649432"/>
            <a:ext cx="2050012" cy="3700737"/>
          </a:xfrm>
          <a:prstGeom prst="ellipse">
            <a:avLst/>
          </a:prstGeom>
          <a:noFill/>
          <a:ln w="38100">
            <a:solidFill>
              <a:srgbClr val="89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03CB21E4-4E4E-7BD7-3005-32E8167AA0FE}"/>
              </a:ext>
            </a:extLst>
          </p:cNvPr>
          <p:cNvSpPr/>
          <p:nvPr/>
        </p:nvSpPr>
        <p:spPr>
          <a:xfrm>
            <a:off x="5571041" y="1649432"/>
            <a:ext cx="1863648" cy="3700737"/>
          </a:xfrm>
          <a:prstGeom prst="ellipse">
            <a:avLst/>
          </a:prstGeom>
          <a:noFill/>
          <a:ln w="38100">
            <a:solidFill>
              <a:srgbClr val="89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26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674C5-57CD-CB1E-F03A-43A86983E8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1" b="674"/>
          <a:stretch/>
        </p:blipFill>
        <p:spPr>
          <a:xfrm>
            <a:off x="6400800" y="746722"/>
            <a:ext cx="5791200" cy="3834705"/>
          </a:xfrm>
          <a:prstGeom prst="rect">
            <a:avLst/>
          </a:prstGeom>
        </p:spPr>
      </p:pic>
      <p:pic>
        <p:nvPicPr>
          <p:cNvPr id="3" name="Picture 2">
            <a:extLst>
              <a:ext uri="{FF2B5EF4-FFF2-40B4-BE49-F238E27FC236}">
                <a16:creationId xmlns:a16="http://schemas.microsoft.com/office/drawing/2014/main" id="{9972227E-10BD-9CFC-FBFC-03D0FFD14D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2" name="Title 1">
            <a:extLst>
              <a:ext uri="{FF2B5EF4-FFF2-40B4-BE49-F238E27FC236}">
                <a16:creationId xmlns:a16="http://schemas.microsoft.com/office/drawing/2014/main" id="{2050DDC9-BBE6-4944-BB7F-EF0D1649DD54}"/>
              </a:ext>
            </a:extLst>
          </p:cNvPr>
          <p:cNvSpPr>
            <a:spLocks noGrp="1"/>
          </p:cNvSpPr>
          <p:nvPr>
            <p:ph type="title"/>
          </p:nvPr>
        </p:nvSpPr>
        <p:spPr>
          <a:xfrm>
            <a:off x="838200" y="365125"/>
            <a:ext cx="4836736" cy="1727626"/>
          </a:xfrm>
        </p:spPr>
        <p:txBody>
          <a:bodyPr>
            <a:norm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Non-Registered Accounts</a:t>
            </a:r>
          </a:p>
        </p:txBody>
      </p:sp>
      <p:sp>
        <p:nvSpPr>
          <p:cNvPr id="5" name="Rectangle 4">
            <a:extLst>
              <a:ext uri="{FF2B5EF4-FFF2-40B4-BE49-F238E27FC236}">
                <a16:creationId xmlns:a16="http://schemas.microsoft.com/office/drawing/2014/main" id="{CBE23CB3-9DD7-47D9-BF96-BD9EF8F8134F}"/>
              </a:ext>
            </a:extLst>
          </p:cNvPr>
          <p:cNvSpPr/>
          <p:nvPr/>
        </p:nvSpPr>
        <p:spPr>
          <a:xfrm>
            <a:off x="838200" y="2232817"/>
            <a:ext cx="4139153" cy="2169825"/>
          </a:xfrm>
          <a:prstGeom prst="rect">
            <a:avLst/>
          </a:prstGeom>
        </p:spPr>
        <p:txBody>
          <a:bodyPr wrap="square">
            <a:spAutoFit/>
          </a:bodyPr>
          <a:lstStyle/>
          <a:p>
            <a:pPr>
              <a:spcAft>
                <a:spcPts val="1800"/>
              </a:spcAft>
            </a:pPr>
            <a:r>
              <a:rPr lang="en-US" sz="3600" baseline="30000" dirty="0">
                <a:solidFill>
                  <a:srgbClr val="000000"/>
                </a:solidFill>
              </a:rPr>
              <a:t>Is an RRSP not a good fit?</a:t>
            </a:r>
          </a:p>
          <a:p>
            <a:pPr>
              <a:spcAft>
                <a:spcPts val="1800"/>
              </a:spcAft>
            </a:pPr>
            <a:r>
              <a:rPr lang="en-US" sz="3600" baseline="30000" dirty="0">
                <a:solidFill>
                  <a:srgbClr val="000000"/>
                </a:solidFill>
              </a:rPr>
              <a:t>Invest in Golden Opportunities PIP through a Non-Registered Account and still receive 32.5% in tax credits.</a:t>
            </a:r>
          </a:p>
        </p:txBody>
      </p:sp>
    </p:spTree>
    <p:extLst>
      <p:ext uri="{BB962C8B-B14F-4D97-AF65-F5344CB8AC3E}">
        <p14:creationId xmlns:p14="http://schemas.microsoft.com/office/powerpoint/2010/main" val="382910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13A8E59-F8E7-0DBA-B2AE-2AFCA7BB62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36249" y="1672813"/>
            <a:ext cx="3255751" cy="4669604"/>
          </a:xfrm>
          <a:prstGeom prst="rect">
            <a:avLst/>
          </a:prstGeom>
        </p:spPr>
      </p:pic>
      <p:sp>
        <p:nvSpPr>
          <p:cNvPr id="10" name="Content Placeholder 2">
            <a:extLst>
              <a:ext uri="{FF2B5EF4-FFF2-40B4-BE49-F238E27FC236}">
                <a16:creationId xmlns:a16="http://schemas.microsoft.com/office/drawing/2014/main" id="{D02B881C-D7BD-4BD0-BBD3-E36FFD62458F}"/>
              </a:ext>
            </a:extLst>
          </p:cNvPr>
          <p:cNvSpPr>
            <a:spLocks noGrp="1"/>
          </p:cNvSpPr>
          <p:nvPr>
            <p:ph idx="1"/>
          </p:nvPr>
        </p:nvSpPr>
        <p:spPr>
          <a:xfrm>
            <a:off x="1569738" y="1994169"/>
            <a:ext cx="6761462" cy="2550433"/>
          </a:xfrm>
        </p:spPr>
        <p:txBody>
          <a:bodyPr>
            <a:noAutofit/>
          </a:bodyPr>
          <a:lstStyle/>
          <a:p>
            <a:pPr marL="0" indent="0">
              <a:lnSpc>
                <a:spcPct val="100000"/>
              </a:lnSpc>
              <a:spcBef>
                <a:spcPts val="0"/>
              </a:spcBef>
              <a:spcAft>
                <a:spcPts val="1200"/>
              </a:spcAft>
              <a:buNone/>
            </a:pPr>
            <a:r>
              <a:rPr lang="en-US" sz="4000" b="1" baseline="30000" dirty="0"/>
              <a:t>Affordable and easy, set it and forget it</a:t>
            </a:r>
            <a:br>
              <a:rPr lang="en-US" sz="4000" b="1" baseline="30000" dirty="0"/>
            </a:br>
            <a:endParaRPr lang="en-US" sz="4000" b="1" baseline="30000" dirty="0"/>
          </a:p>
          <a:p>
            <a:pPr marL="0" indent="0">
              <a:lnSpc>
                <a:spcPct val="100000"/>
              </a:lnSpc>
              <a:spcBef>
                <a:spcPts val="0"/>
              </a:spcBef>
              <a:spcAft>
                <a:spcPts val="1200"/>
              </a:spcAft>
              <a:buNone/>
            </a:pPr>
            <a:r>
              <a:rPr lang="en-US" sz="4000" b="1" baseline="30000" dirty="0"/>
              <a:t>A tax efficient investment</a:t>
            </a:r>
            <a:br>
              <a:rPr lang="en-US" sz="4000" b="1" baseline="30000" dirty="0"/>
            </a:br>
            <a:endParaRPr lang="en-US" sz="4000" b="1" baseline="30000" dirty="0"/>
          </a:p>
          <a:p>
            <a:pPr marL="0" indent="0">
              <a:lnSpc>
                <a:spcPct val="100000"/>
              </a:lnSpc>
              <a:spcBef>
                <a:spcPts val="0"/>
              </a:spcBef>
              <a:spcAft>
                <a:spcPts val="1800"/>
              </a:spcAft>
              <a:buNone/>
            </a:pPr>
            <a:r>
              <a:rPr lang="en-US" sz="4000" b="1" baseline="30000" dirty="0"/>
              <a:t>Invest in local SK economy – steady GDP*</a:t>
            </a:r>
          </a:p>
          <a:p>
            <a:pPr marL="0" indent="0">
              <a:lnSpc>
                <a:spcPct val="100000"/>
              </a:lnSpc>
              <a:spcBef>
                <a:spcPts val="0"/>
              </a:spcBef>
              <a:spcAft>
                <a:spcPts val="1800"/>
              </a:spcAft>
              <a:buNone/>
            </a:pPr>
            <a:endParaRPr lang="en-US" sz="4000" b="1" baseline="30000" dirty="0"/>
          </a:p>
          <a:p>
            <a:pPr marL="0" indent="0">
              <a:lnSpc>
                <a:spcPct val="100000"/>
              </a:lnSpc>
              <a:spcBef>
                <a:spcPts val="0"/>
              </a:spcBef>
              <a:spcAft>
                <a:spcPts val="1800"/>
              </a:spcAft>
              <a:buNone/>
            </a:pPr>
            <a:br>
              <a:rPr lang="en-US" sz="4000" b="1" baseline="30000" dirty="0"/>
            </a:br>
            <a:endParaRPr lang="en-US" sz="4000" b="1" baseline="30000" dirty="0"/>
          </a:p>
          <a:p>
            <a:pPr marL="0" indent="0">
              <a:lnSpc>
                <a:spcPct val="100000"/>
              </a:lnSpc>
              <a:spcBef>
                <a:spcPts val="0"/>
              </a:spcBef>
              <a:spcAft>
                <a:spcPts val="1800"/>
              </a:spcAft>
              <a:buNone/>
            </a:pPr>
            <a:endParaRPr lang="en-US" sz="4000" baseline="30000" dirty="0"/>
          </a:p>
        </p:txBody>
      </p:sp>
      <p:pic>
        <p:nvPicPr>
          <p:cNvPr id="5" name="Graphic 4">
            <a:extLst>
              <a:ext uri="{FF2B5EF4-FFF2-40B4-BE49-F238E27FC236}">
                <a16:creationId xmlns:a16="http://schemas.microsoft.com/office/drawing/2014/main" id="{066F0954-F044-6B8D-578E-0CCEFE0318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0628" y="3792158"/>
            <a:ext cx="672350" cy="672350"/>
          </a:xfrm>
          <a:prstGeom prst="rect">
            <a:avLst/>
          </a:prstGeom>
        </p:spPr>
      </p:pic>
      <p:sp>
        <p:nvSpPr>
          <p:cNvPr id="3" name="TextBox 2">
            <a:extLst>
              <a:ext uri="{FF2B5EF4-FFF2-40B4-BE49-F238E27FC236}">
                <a16:creationId xmlns:a16="http://schemas.microsoft.com/office/drawing/2014/main" id="{E2416420-B9D8-4024-B3FC-94CACBD60DE2}"/>
              </a:ext>
            </a:extLst>
          </p:cNvPr>
          <p:cNvSpPr txBox="1"/>
          <p:nvPr/>
        </p:nvSpPr>
        <p:spPr>
          <a:xfrm>
            <a:off x="756925" y="628650"/>
            <a:ext cx="5591919" cy="707886"/>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Why Join?</a:t>
            </a:r>
            <a:endParaRPr lang="en-US" sz="4000" b="1" dirty="0">
              <a:solidFill>
                <a:srgbClr val="003D79"/>
              </a:solidFill>
              <a:ea typeface="Open Sans Semibold" panose="020B0706030804020204" pitchFamily="34" charset="0"/>
              <a:cs typeface="Open Sans Semibold" panose="020B0706030804020204" pitchFamily="34" charset="0"/>
            </a:endParaRPr>
          </a:p>
        </p:txBody>
      </p:sp>
      <p:pic>
        <p:nvPicPr>
          <p:cNvPr id="4" name="Graphic 3">
            <a:extLst>
              <a:ext uri="{FF2B5EF4-FFF2-40B4-BE49-F238E27FC236}">
                <a16:creationId xmlns:a16="http://schemas.microsoft.com/office/drawing/2014/main" id="{3061508E-C592-378F-DD10-25015C9404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926" y="2766850"/>
            <a:ext cx="716324" cy="716324"/>
          </a:xfrm>
          <a:prstGeom prst="rect">
            <a:avLst/>
          </a:prstGeom>
        </p:spPr>
      </p:pic>
      <p:pic>
        <p:nvPicPr>
          <p:cNvPr id="9" name="Graphic 8">
            <a:extLst>
              <a:ext uri="{FF2B5EF4-FFF2-40B4-BE49-F238E27FC236}">
                <a16:creationId xmlns:a16="http://schemas.microsoft.com/office/drawing/2014/main" id="{46E93E8A-2F79-6ED4-4649-FBC38184DA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157" y="1796801"/>
            <a:ext cx="644093" cy="627991"/>
          </a:xfrm>
          <a:prstGeom prst="rect">
            <a:avLst/>
          </a:prstGeom>
        </p:spPr>
      </p:pic>
      <p:pic>
        <p:nvPicPr>
          <p:cNvPr id="2" name="Picture 1">
            <a:extLst>
              <a:ext uri="{FF2B5EF4-FFF2-40B4-BE49-F238E27FC236}">
                <a16:creationId xmlns:a16="http://schemas.microsoft.com/office/drawing/2014/main" id="{EFAC4054-3AE3-7E12-B712-01CD1A43B1A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6" name="Rectangle 5">
            <a:extLst>
              <a:ext uri="{FF2B5EF4-FFF2-40B4-BE49-F238E27FC236}">
                <a16:creationId xmlns:a16="http://schemas.microsoft.com/office/drawing/2014/main" id="{F88E3550-78D2-2AC4-8B13-2E6B04848E5C}"/>
              </a:ext>
            </a:extLst>
          </p:cNvPr>
          <p:cNvSpPr/>
          <p:nvPr/>
        </p:nvSpPr>
        <p:spPr>
          <a:xfrm>
            <a:off x="3552884" y="6229350"/>
            <a:ext cx="8260431" cy="256480"/>
          </a:xfrm>
          <a:prstGeom prst="rect">
            <a:avLst/>
          </a:prstGeom>
        </p:spPr>
        <p:txBody>
          <a:bodyPr wrap="square">
            <a:spAutoFit/>
          </a:bodyPr>
          <a:lstStyle/>
          <a:p>
            <a:pPr marR="0" algn="r" rtl="0"/>
            <a:r>
              <a:rPr lang="en-US" sz="1600" b="0" i="0" u="none" strike="noStrike" baseline="30000" dirty="0">
                <a:solidFill>
                  <a:schemeClr val="bg1"/>
                </a:solidFill>
              </a:rPr>
              <a:t>*Source</a:t>
            </a:r>
            <a:r>
              <a:rPr lang="en-US" sz="1600" b="0" i="0" u="none" strike="noStrike" baseline="30000">
                <a:solidFill>
                  <a:schemeClr val="bg1"/>
                </a:solidFill>
              </a:rPr>
              <a:t>: https://thoughtleadership.rbc.com/canadas-growth-prospects-brighten-in-2025-but-not-without-challenges/#outlook</a:t>
            </a:r>
            <a:endParaRPr lang="en-US" sz="1600" b="0" i="0" u="none" strike="noStrike" baseline="30000" dirty="0">
              <a:solidFill>
                <a:schemeClr val="bg1"/>
              </a:solidFill>
            </a:endParaRPr>
          </a:p>
        </p:txBody>
      </p:sp>
    </p:spTree>
    <p:extLst>
      <p:ext uri="{BB962C8B-B14F-4D97-AF65-F5344CB8AC3E}">
        <p14:creationId xmlns:p14="http://schemas.microsoft.com/office/powerpoint/2010/main" val="132381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CBABA0-1527-425F-AA58-178E8F027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5122" y="1921802"/>
            <a:ext cx="2814943" cy="2596307"/>
          </a:xfrm>
          <a:prstGeom prst="rect">
            <a:avLst/>
          </a:prstGeom>
        </p:spPr>
      </p:pic>
      <p:sp>
        <p:nvSpPr>
          <p:cNvPr id="9" name="Title 1">
            <a:extLst>
              <a:ext uri="{FF2B5EF4-FFF2-40B4-BE49-F238E27FC236}">
                <a16:creationId xmlns:a16="http://schemas.microsoft.com/office/drawing/2014/main" id="{D050F772-14E6-4298-BD1B-C62608465848}"/>
              </a:ext>
            </a:extLst>
          </p:cNvPr>
          <p:cNvSpPr>
            <a:spLocks noGrp="1"/>
          </p:cNvSpPr>
          <p:nvPr>
            <p:ph type="title"/>
          </p:nvPr>
        </p:nvSpPr>
        <p:spPr>
          <a:xfrm>
            <a:off x="838200" y="596237"/>
            <a:ext cx="10515600" cy="968375"/>
          </a:xfrm>
        </p:spPr>
        <p:txBody>
          <a:bodyPr>
            <a:norm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How to Get Started on the Payroll Plan</a:t>
            </a:r>
          </a:p>
        </p:txBody>
      </p:sp>
      <p:sp>
        <p:nvSpPr>
          <p:cNvPr id="10" name="Content Placeholder 2">
            <a:extLst>
              <a:ext uri="{FF2B5EF4-FFF2-40B4-BE49-F238E27FC236}">
                <a16:creationId xmlns:a16="http://schemas.microsoft.com/office/drawing/2014/main" id="{D02B881C-D7BD-4BD0-BBD3-E36FFD62458F}"/>
              </a:ext>
            </a:extLst>
          </p:cNvPr>
          <p:cNvSpPr>
            <a:spLocks noGrp="1"/>
          </p:cNvSpPr>
          <p:nvPr>
            <p:ph idx="1"/>
          </p:nvPr>
        </p:nvSpPr>
        <p:spPr>
          <a:xfrm>
            <a:off x="880241" y="1828800"/>
            <a:ext cx="7573294" cy="3460093"/>
          </a:xfrm>
        </p:spPr>
        <p:txBody>
          <a:bodyPr>
            <a:normAutofit/>
          </a:bodyPr>
          <a:lstStyle/>
          <a:p>
            <a:pPr marL="0" indent="0">
              <a:lnSpc>
                <a:spcPct val="100000"/>
              </a:lnSpc>
              <a:spcBef>
                <a:spcPts val="0"/>
              </a:spcBef>
              <a:spcAft>
                <a:spcPts val="1800"/>
              </a:spcAft>
              <a:buNone/>
            </a:pPr>
            <a:r>
              <a:rPr lang="en-US" sz="3600" baseline="30000" dirty="0"/>
              <a:t>Contact:</a:t>
            </a:r>
          </a:p>
          <a:p>
            <a:pPr marL="0" indent="0">
              <a:lnSpc>
                <a:spcPct val="100000"/>
              </a:lnSpc>
              <a:spcBef>
                <a:spcPts val="0"/>
              </a:spcBef>
              <a:buNone/>
            </a:pPr>
            <a:r>
              <a:rPr lang="en-US" sz="4800" b="1" baseline="30000" dirty="0"/>
              <a:t>Advisor Name</a:t>
            </a:r>
            <a:br>
              <a:rPr lang="en-US" sz="3600" baseline="30000" dirty="0"/>
            </a:br>
            <a:r>
              <a:rPr lang="en-US" sz="3600" baseline="30000" dirty="0"/>
              <a:t>Title</a:t>
            </a:r>
          </a:p>
          <a:p>
            <a:pPr marL="0" indent="0">
              <a:lnSpc>
                <a:spcPct val="100000"/>
              </a:lnSpc>
              <a:spcBef>
                <a:spcPts val="0"/>
              </a:spcBef>
              <a:buNone/>
            </a:pPr>
            <a:r>
              <a:rPr lang="en-US" sz="3600" baseline="30000" dirty="0"/>
              <a:t>Company</a:t>
            </a:r>
          </a:p>
          <a:p>
            <a:pPr marL="0" indent="0">
              <a:lnSpc>
                <a:spcPct val="100000"/>
              </a:lnSpc>
              <a:spcBef>
                <a:spcPts val="0"/>
              </a:spcBef>
              <a:buNone/>
            </a:pPr>
            <a:r>
              <a:rPr lang="en-US" sz="3600" baseline="30000" dirty="0"/>
              <a:t>306-555-5555</a:t>
            </a:r>
          </a:p>
          <a:p>
            <a:pPr marL="0" indent="0">
              <a:lnSpc>
                <a:spcPct val="100000"/>
              </a:lnSpc>
              <a:spcBef>
                <a:spcPts val="0"/>
              </a:spcBef>
              <a:spcAft>
                <a:spcPts val="1800"/>
              </a:spcAft>
              <a:buNone/>
            </a:pPr>
            <a:r>
              <a:rPr lang="en-US" sz="3600" baseline="30000" dirty="0"/>
              <a:t>xxx@xxxxxxxx.com</a:t>
            </a:r>
          </a:p>
        </p:txBody>
      </p:sp>
      <p:pic>
        <p:nvPicPr>
          <p:cNvPr id="2" name="Picture 1">
            <a:extLst>
              <a:ext uri="{FF2B5EF4-FFF2-40B4-BE49-F238E27FC236}">
                <a16:creationId xmlns:a16="http://schemas.microsoft.com/office/drawing/2014/main" id="{CFF22143-599E-86D9-8F35-0D9D2FEA15D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135341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A57D-E305-F5C4-AC27-3777C8E1B0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107B842-A453-CE6E-5BDA-741A012B06F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12191995" cy="6857141"/>
          </a:xfrm>
          <a:prstGeom prst="rect">
            <a:avLst/>
          </a:prstGeom>
        </p:spPr>
      </p:pic>
    </p:spTree>
    <p:extLst>
      <p:ext uri="{BB962C8B-B14F-4D97-AF65-F5344CB8AC3E}">
        <p14:creationId xmlns:p14="http://schemas.microsoft.com/office/powerpoint/2010/main" val="326998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1FB5F10-9EE2-F72D-AE54-BC7D0ADC58EB}"/>
              </a:ext>
            </a:extLst>
          </p:cNvPr>
          <p:cNvPicPr>
            <a:picLocks noChangeAspect="1"/>
          </p:cNvPicPr>
          <p:nvPr/>
        </p:nvPicPr>
        <p:blipFill rotWithShape="1">
          <a:blip r:embed="rId3">
            <a:extLst>
              <a:ext uri="{28A0092B-C50C-407E-A947-70E740481C1C}">
                <a14:useLocalDpi xmlns:a14="http://schemas.microsoft.com/office/drawing/2010/main" val="0"/>
              </a:ext>
            </a:extLst>
          </a:blip>
          <a:srcRect l="17978"/>
          <a:stretch/>
        </p:blipFill>
        <p:spPr>
          <a:xfrm>
            <a:off x="-1" y="1429992"/>
            <a:ext cx="3312703" cy="4200321"/>
          </a:xfrm>
          <a:prstGeom prst="rect">
            <a:avLst/>
          </a:prstGeom>
        </p:spPr>
      </p:pic>
      <p:sp>
        <p:nvSpPr>
          <p:cNvPr id="16" name="TextBox 15">
            <a:extLst>
              <a:ext uri="{FF2B5EF4-FFF2-40B4-BE49-F238E27FC236}">
                <a16:creationId xmlns:a16="http://schemas.microsoft.com/office/drawing/2014/main" id="{8EBD129F-435A-4D0B-8D87-8DD54FC2FBD7}"/>
              </a:ext>
            </a:extLst>
          </p:cNvPr>
          <p:cNvSpPr txBox="1"/>
          <p:nvPr/>
        </p:nvSpPr>
        <p:spPr>
          <a:xfrm>
            <a:off x="492369" y="439883"/>
            <a:ext cx="9575236" cy="707886"/>
          </a:xfrm>
          <a:prstGeom prst="rect">
            <a:avLst/>
          </a:prstGeom>
          <a:noFill/>
        </p:spPr>
        <p:txBody>
          <a:bodyPr wrap="square" rtlCol="0">
            <a:spAutoFit/>
          </a:bodyPr>
          <a:lstStyle/>
          <a:p>
            <a:r>
              <a:rPr lang="en-US" sz="4000" b="1" dirty="0">
                <a:solidFill>
                  <a:srgbClr val="003D79"/>
                </a:solidFill>
                <a:ea typeface="Open Sans Semibold" panose="020B0706030804020204" pitchFamily="34" charset="0"/>
                <a:cs typeface="Open Sans Semibold" panose="020B0706030804020204" pitchFamily="34" charset="0"/>
              </a:rPr>
              <a:t>How It Works.</a:t>
            </a:r>
            <a:endParaRPr lang="en-US" sz="4000" b="1" dirty="0">
              <a:solidFill>
                <a:srgbClr val="003D79"/>
              </a:solidFill>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AA88E74-E63E-1AFC-E81E-68D38D5F68D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 y="5630313"/>
            <a:ext cx="12191997" cy="1234285"/>
          </a:xfrm>
          <a:prstGeom prst="rect">
            <a:avLst/>
          </a:prstGeom>
        </p:spPr>
      </p:pic>
      <p:grpSp>
        <p:nvGrpSpPr>
          <p:cNvPr id="39" name="Group 38">
            <a:extLst>
              <a:ext uri="{FF2B5EF4-FFF2-40B4-BE49-F238E27FC236}">
                <a16:creationId xmlns:a16="http://schemas.microsoft.com/office/drawing/2014/main" id="{932B446F-FED9-20C0-E66F-D08A289586CE}"/>
              </a:ext>
            </a:extLst>
          </p:cNvPr>
          <p:cNvGrpSpPr/>
          <p:nvPr/>
        </p:nvGrpSpPr>
        <p:grpSpPr>
          <a:xfrm>
            <a:off x="4212675" y="3041309"/>
            <a:ext cx="1892560" cy="991016"/>
            <a:chOff x="5312471" y="621624"/>
            <a:chExt cx="2788105" cy="1459955"/>
          </a:xfrm>
        </p:grpSpPr>
        <p:grpSp>
          <p:nvGrpSpPr>
            <p:cNvPr id="8" name="Graphic 3">
              <a:extLst>
                <a:ext uri="{FF2B5EF4-FFF2-40B4-BE49-F238E27FC236}">
                  <a16:creationId xmlns:a16="http://schemas.microsoft.com/office/drawing/2014/main" id="{01EDD40D-E023-033A-6276-BA84763A5781}"/>
                </a:ext>
              </a:extLst>
            </p:cNvPr>
            <p:cNvGrpSpPr/>
            <p:nvPr/>
          </p:nvGrpSpPr>
          <p:grpSpPr>
            <a:xfrm>
              <a:off x="5349337" y="621624"/>
              <a:ext cx="2751239" cy="925975"/>
              <a:chOff x="5349337" y="621624"/>
              <a:chExt cx="2751239" cy="925975"/>
            </a:xfrm>
            <a:solidFill>
              <a:srgbClr val="004273"/>
            </a:solidFill>
          </p:grpSpPr>
          <p:sp>
            <p:nvSpPr>
              <p:cNvPr id="12" name="Freeform: Shape 11">
                <a:extLst>
                  <a:ext uri="{FF2B5EF4-FFF2-40B4-BE49-F238E27FC236}">
                    <a16:creationId xmlns:a16="http://schemas.microsoft.com/office/drawing/2014/main" id="{628C9ECA-E13A-37F9-354F-2734808EF12B}"/>
                  </a:ext>
                </a:extLst>
              </p:cNvPr>
              <p:cNvSpPr/>
              <p:nvPr/>
            </p:nvSpPr>
            <p:spPr>
              <a:xfrm>
                <a:off x="5349337" y="634648"/>
                <a:ext cx="771824" cy="900639"/>
              </a:xfrm>
              <a:custGeom>
                <a:avLst/>
                <a:gdLst>
                  <a:gd name="connsiteX0" fmla="*/ 243326 w 771824"/>
                  <a:gd name="connsiteY0" fmla="*/ 572908 h 900639"/>
                  <a:gd name="connsiteX1" fmla="*/ 243326 w 771824"/>
                  <a:gd name="connsiteY1" fmla="*/ 900640 h 900639"/>
                  <a:gd name="connsiteX2" fmla="*/ 0 w 771824"/>
                  <a:gd name="connsiteY2" fmla="*/ 900640 h 900639"/>
                  <a:gd name="connsiteX3" fmla="*/ 0 w 771824"/>
                  <a:gd name="connsiteY3" fmla="*/ 0 h 900639"/>
                  <a:gd name="connsiteX4" fmla="*/ 295065 w 771824"/>
                  <a:gd name="connsiteY4" fmla="*/ 0 h 900639"/>
                  <a:gd name="connsiteX5" fmla="*/ 662225 w 771824"/>
                  <a:gd name="connsiteY5" fmla="*/ 266100 h 900639"/>
                  <a:gd name="connsiteX6" fmla="*/ 509425 w 771824"/>
                  <a:gd name="connsiteY6" fmla="*/ 508216 h 900639"/>
                  <a:gd name="connsiteX7" fmla="*/ 771824 w 771824"/>
                  <a:gd name="connsiteY7" fmla="*/ 900640 h 900639"/>
                  <a:gd name="connsiteX8" fmla="*/ 495832 w 771824"/>
                  <a:gd name="connsiteY8" fmla="*/ 900640 h 900639"/>
                  <a:gd name="connsiteX9" fmla="*/ 304887 w 771824"/>
                  <a:gd name="connsiteY9" fmla="*/ 572908 h 900639"/>
                  <a:gd name="connsiteX10" fmla="*/ 243255 w 771824"/>
                  <a:gd name="connsiteY10" fmla="*/ 572908 h 900639"/>
                  <a:gd name="connsiteX11" fmla="*/ 243326 w 771824"/>
                  <a:gd name="connsiteY11" fmla="*/ 389933 h 900639"/>
                  <a:gd name="connsiteX12" fmla="*/ 288945 w 771824"/>
                  <a:gd name="connsiteY12" fmla="*/ 389933 h 900639"/>
                  <a:gd name="connsiteX13" fmla="*/ 416479 w 771824"/>
                  <a:gd name="connsiteY13" fmla="*/ 277202 h 900639"/>
                  <a:gd name="connsiteX14" fmla="*/ 291436 w 771824"/>
                  <a:gd name="connsiteY14" fmla="*/ 184185 h 900639"/>
                  <a:gd name="connsiteX15" fmla="*/ 243397 w 771824"/>
                  <a:gd name="connsiteY15" fmla="*/ 184185 h 900639"/>
                  <a:gd name="connsiteX16" fmla="*/ 243397 w 771824"/>
                  <a:gd name="connsiteY16" fmla="*/ 389933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824" h="900639">
                    <a:moveTo>
                      <a:pt x="243326" y="572908"/>
                    </a:moveTo>
                    <a:lnTo>
                      <a:pt x="243326" y="900640"/>
                    </a:lnTo>
                    <a:lnTo>
                      <a:pt x="0" y="900640"/>
                    </a:lnTo>
                    <a:lnTo>
                      <a:pt x="0" y="0"/>
                    </a:lnTo>
                    <a:lnTo>
                      <a:pt x="295065" y="0"/>
                    </a:lnTo>
                    <a:cubicBezTo>
                      <a:pt x="539815" y="0"/>
                      <a:pt x="662225" y="88676"/>
                      <a:pt x="662225" y="266100"/>
                    </a:cubicBezTo>
                    <a:cubicBezTo>
                      <a:pt x="662225" y="370433"/>
                      <a:pt x="611268" y="451138"/>
                      <a:pt x="509425" y="508216"/>
                    </a:cubicBezTo>
                    <a:lnTo>
                      <a:pt x="771824" y="900640"/>
                    </a:lnTo>
                    <a:lnTo>
                      <a:pt x="495832" y="900640"/>
                    </a:lnTo>
                    <a:lnTo>
                      <a:pt x="304887" y="572908"/>
                    </a:lnTo>
                    <a:lnTo>
                      <a:pt x="243255" y="572908"/>
                    </a:lnTo>
                    <a:close/>
                    <a:moveTo>
                      <a:pt x="243326" y="389933"/>
                    </a:moveTo>
                    <a:lnTo>
                      <a:pt x="288945" y="389933"/>
                    </a:lnTo>
                    <a:cubicBezTo>
                      <a:pt x="373991" y="389933"/>
                      <a:pt x="416479" y="352356"/>
                      <a:pt x="416479" y="277202"/>
                    </a:cubicBezTo>
                    <a:cubicBezTo>
                      <a:pt x="416479" y="215214"/>
                      <a:pt x="374774" y="184185"/>
                      <a:pt x="291436" y="184185"/>
                    </a:cubicBezTo>
                    <a:lnTo>
                      <a:pt x="243397" y="184185"/>
                    </a:lnTo>
                    <a:lnTo>
                      <a:pt x="243397" y="389933"/>
                    </a:lnTo>
                    <a:close/>
                  </a:path>
                </a:pathLst>
              </a:custGeom>
              <a:solidFill>
                <a:srgbClr val="004273"/>
              </a:solidFill>
              <a:ln w="711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142A41-0310-9FCD-3E07-2D0D9C9C2E8A}"/>
                  </a:ext>
                </a:extLst>
              </p:cNvPr>
              <p:cNvSpPr/>
              <p:nvPr/>
            </p:nvSpPr>
            <p:spPr>
              <a:xfrm>
                <a:off x="6090843" y="634648"/>
                <a:ext cx="771824" cy="900639"/>
              </a:xfrm>
              <a:custGeom>
                <a:avLst/>
                <a:gdLst>
                  <a:gd name="connsiteX0" fmla="*/ 243326 w 771824"/>
                  <a:gd name="connsiteY0" fmla="*/ 572908 h 900639"/>
                  <a:gd name="connsiteX1" fmla="*/ 243326 w 771824"/>
                  <a:gd name="connsiteY1" fmla="*/ 900640 h 900639"/>
                  <a:gd name="connsiteX2" fmla="*/ 0 w 771824"/>
                  <a:gd name="connsiteY2" fmla="*/ 900640 h 900639"/>
                  <a:gd name="connsiteX3" fmla="*/ 0 w 771824"/>
                  <a:gd name="connsiteY3" fmla="*/ 0 h 900639"/>
                  <a:gd name="connsiteX4" fmla="*/ 295065 w 771824"/>
                  <a:gd name="connsiteY4" fmla="*/ 0 h 900639"/>
                  <a:gd name="connsiteX5" fmla="*/ 662225 w 771824"/>
                  <a:gd name="connsiteY5" fmla="*/ 266100 h 900639"/>
                  <a:gd name="connsiteX6" fmla="*/ 509425 w 771824"/>
                  <a:gd name="connsiteY6" fmla="*/ 508216 h 900639"/>
                  <a:gd name="connsiteX7" fmla="*/ 771825 w 771824"/>
                  <a:gd name="connsiteY7" fmla="*/ 900640 h 900639"/>
                  <a:gd name="connsiteX8" fmla="*/ 495832 w 771824"/>
                  <a:gd name="connsiteY8" fmla="*/ 900640 h 900639"/>
                  <a:gd name="connsiteX9" fmla="*/ 304887 w 771824"/>
                  <a:gd name="connsiteY9" fmla="*/ 572908 h 900639"/>
                  <a:gd name="connsiteX10" fmla="*/ 243255 w 771824"/>
                  <a:gd name="connsiteY10" fmla="*/ 572908 h 900639"/>
                  <a:gd name="connsiteX11" fmla="*/ 243326 w 771824"/>
                  <a:gd name="connsiteY11" fmla="*/ 389933 h 900639"/>
                  <a:gd name="connsiteX12" fmla="*/ 288945 w 771824"/>
                  <a:gd name="connsiteY12" fmla="*/ 389933 h 900639"/>
                  <a:gd name="connsiteX13" fmla="*/ 416479 w 771824"/>
                  <a:gd name="connsiteY13" fmla="*/ 277202 h 900639"/>
                  <a:gd name="connsiteX14" fmla="*/ 291436 w 771824"/>
                  <a:gd name="connsiteY14" fmla="*/ 184185 h 900639"/>
                  <a:gd name="connsiteX15" fmla="*/ 243397 w 771824"/>
                  <a:gd name="connsiteY15" fmla="*/ 184185 h 900639"/>
                  <a:gd name="connsiteX16" fmla="*/ 243397 w 771824"/>
                  <a:gd name="connsiteY16" fmla="*/ 389933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824" h="900639">
                    <a:moveTo>
                      <a:pt x="243326" y="572908"/>
                    </a:moveTo>
                    <a:lnTo>
                      <a:pt x="243326" y="900640"/>
                    </a:lnTo>
                    <a:lnTo>
                      <a:pt x="0" y="900640"/>
                    </a:lnTo>
                    <a:lnTo>
                      <a:pt x="0" y="0"/>
                    </a:lnTo>
                    <a:lnTo>
                      <a:pt x="295065" y="0"/>
                    </a:lnTo>
                    <a:cubicBezTo>
                      <a:pt x="539815" y="0"/>
                      <a:pt x="662225" y="88676"/>
                      <a:pt x="662225" y="266100"/>
                    </a:cubicBezTo>
                    <a:cubicBezTo>
                      <a:pt x="662225" y="370433"/>
                      <a:pt x="611268" y="451138"/>
                      <a:pt x="509425" y="508216"/>
                    </a:cubicBezTo>
                    <a:lnTo>
                      <a:pt x="771825" y="900640"/>
                    </a:lnTo>
                    <a:lnTo>
                      <a:pt x="495832" y="900640"/>
                    </a:lnTo>
                    <a:lnTo>
                      <a:pt x="304887" y="572908"/>
                    </a:lnTo>
                    <a:lnTo>
                      <a:pt x="243255" y="572908"/>
                    </a:lnTo>
                    <a:close/>
                    <a:moveTo>
                      <a:pt x="243326" y="389933"/>
                    </a:moveTo>
                    <a:lnTo>
                      <a:pt x="288945" y="389933"/>
                    </a:lnTo>
                    <a:cubicBezTo>
                      <a:pt x="373991" y="389933"/>
                      <a:pt x="416479" y="352356"/>
                      <a:pt x="416479" y="277202"/>
                    </a:cubicBezTo>
                    <a:cubicBezTo>
                      <a:pt x="416479" y="215214"/>
                      <a:pt x="374774" y="184185"/>
                      <a:pt x="291436" y="184185"/>
                    </a:cubicBezTo>
                    <a:lnTo>
                      <a:pt x="243397" y="184185"/>
                    </a:lnTo>
                    <a:lnTo>
                      <a:pt x="243397" y="389933"/>
                    </a:lnTo>
                    <a:close/>
                  </a:path>
                </a:pathLst>
              </a:custGeom>
              <a:solidFill>
                <a:srgbClr val="004273"/>
              </a:solidFill>
              <a:ln w="711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705BA4-E3B2-95EB-462F-B6F9F6BCDAF1}"/>
                  </a:ext>
                </a:extLst>
              </p:cNvPr>
              <p:cNvSpPr/>
              <p:nvPr/>
            </p:nvSpPr>
            <p:spPr>
              <a:xfrm>
                <a:off x="6790574" y="621624"/>
                <a:ext cx="630768" cy="925975"/>
              </a:xfrm>
              <a:custGeom>
                <a:avLst/>
                <a:gdLst>
                  <a:gd name="connsiteX0" fmla="*/ 630768 w 630768"/>
                  <a:gd name="connsiteY0" fmla="*/ 640162 h 925975"/>
                  <a:gd name="connsiteX1" fmla="*/ 588280 w 630768"/>
                  <a:gd name="connsiteY1" fmla="*/ 788905 h 925975"/>
                  <a:gd name="connsiteX2" fmla="*/ 465728 w 630768"/>
                  <a:gd name="connsiteY2" fmla="*/ 889965 h 925975"/>
                  <a:gd name="connsiteX3" fmla="*/ 277843 w 630768"/>
                  <a:gd name="connsiteY3" fmla="*/ 925976 h 925975"/>
                  <a:gd name="connsiteX4" fmla="*/ 126894 w 630768"/>
                  <a:gd name="connsiteY4" fmla="*/ 913379 h 925975"/>
                  <a:gd name="connsiteX5" fmla="*/ 0 w 630768"/>
                  <a:gd name="connsiteY5" fmla="*/ 869326 h 925975"/>
                  <a:gd name="connsiteX6" fmla="*/ 0 w 630768"/>
                  <a:gd name="connsiteY6" fmla="*/ 652475 h 925975"/>
                  <a:gd name="connsiteX7" fmla="*/ 144757 w 630768"/>
                  <a:gd name="connsiteY7" fmla="*/ 708200 h 925975"/>
                  <a:gd name="connsiteX8" fmla="*/ 282753 w 630768"/>
                  <a:gd name="connsiteY8" fmla="*/ 728198 h 925975"/>
                  <a:gd name="connsiteX9" fmla="*/ 362249 w 630768"/>
                  <a:gd name="connsiteY9" fmla="*/ 709410 h 925975"/>
                  <a:gd name="connsiteX10" fmla="*/ 387514 w 630768"/>
                  <a:gd name="connsiteY10" fmla="*/ 661086 h 925975"/>
                  <a:gd name="connsiteX11" fmla="*/ 377336 w 630768"/>
                  <a:gd name="connsiteY11" fmla="*/ 628775 h 925975"/>
                  <a:gd name="connsiteX12" fmla="*/ 344670 w 630768"/>
                  <a:gd name="connsiteY12" fmla="*/ 600735 h 925975"/>
                  <a:gd name="connsiteX13" fmla="*/ 224893 w 630768"/>
                  <a:gd name="connsiteY13" fmla="*/ 542804 h 925975"/>
                  <a:gd name="connsiteX14" fmla="*/ 92733 w 630768"/>
                  <a:gd name="connsiteY14" fmla="*/ 465159 h 925975"/>
                  <a:gd name="connsiteX15" fmla="*/ 27400 w 630768"/>
                  <a:gd name="connsiteY15" fmla="*/ 378902 h 925975"/>
                  <a:gd name="connsiteX16" fmla="*/ 6121 w 630768"/>
                  <a:gd name="connsiteY16" fmla="*/ 263680 h 925975"/>
                  <a:gd name="connsiteX17" fmla="*/ 96647 w 630768"/>
                  <a:gd name="connsiteY17" fmla="*/ 69603 h 925975"/>
                  <a:gd name="connsiteX18" fmla="*/ 345524 w 630768"/>
                  <a:gd name="connsiteY18" fmla="*/ 0 h 925975"/>
                  <a:gd name="connsiteX19" fmla="*/ 630768 w 630768"/>
                  <a:gd name="connsiteY19" fmla="*/ 64692 h 925975"/>
                  <a:gd name="connsiteX20" fmla="*/ 556255 w 630768"/>
                  <a:gd name="connsiteY20" fmla="*/ 252578 h 925975"/>
                  <a:gd name="connsiteX21" fmla="*/ 338194 w 630768"/>
                  <a:gd name="connsiteY21" fmla="*/ 194646 h 925975"/>
                  <a:gd name="connsiteX22" fmla="*/ 269160 w 630768"/>
                  <a:gd name="connsiteY22" fmla="*/ 211300 h 925975"/>
                  <a:gd name="connsiteX23" fmla="*/ 247596 w 630768"/>
                  <a:gd name="connsiteY23" fmla="*/ 252578 h 925975"/>
                  <a:gd name="connsiteX24" fmla="*/ 274996 w 630768"/>
                  <a:gd name="connsiteY24" fmla="*/ 300047 h 925975"/>
                  <a:gd name="connsiteX25" fmla="*/ 423738 w 630768"/>
                  <a:gd name="connsiteY25" fmla="*/ 376411 h 925975"/>
                  <a:gd name="connsiteX26" fmla="*/ 585434 w 630768"/>
                  <a:gd name="connsiteY26" fmla="*/ 488858 h 925975"/>
                  <a:gd name="connsiteX27" fmla="*/ 630697 w 630768"/>
                  <a:gd name="connsiteY27" fmla="*/ 640091 h 92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0768" h="925975">
                    <a:moveTo>
                      <a:pt x="630768" y="640162"/>
                    </a:moveTo>
                    <a:cubicBezTo>
                      <a:pt x="630768" y="696030"/>
                      <a:pt x="616606" y="745634"/>
                      <a:pt x="588280" y="788905"/>
                    </a:cubicBezTo>
                    <a:cubicBezTo>
                      <a:pt x="559955" y="832247"/>
                      <a:pt x="519104" y="865910"/>
                      <a:pt x="465728" y="889965"/>
                    </a:cubicBezTo>
                    <a:cubicBezTo>
                      <a:pt x="412351" y="914020"/>
                      <a:pt x="349723" y="925976"/>
                      <a:pt x="277843" y="925976"/>
                    </a:cubicBezTo>
                    <a:cubicBezTo>
                      <a:pt x="217847" y="925976"/>
                      <a:pt x="167602" y="921777"/>
                      <a:pt x="126894" y="913379"/>
                    </a:cubicBezTo>
                    <a:cubicBezTo>
                      <a:pt x="86185" y="904981"/>
                      <a:pt x="43911" y="890249"/>
                      <a:pt x="0" y="869326"/>
                    </a:cubicBezTo>
                    <a:lnTo>
                      <a:pt x="0" y="652475"/>
                    </a:lnTo>
                    <a:cubicBezTo>
                      <a:pt x="46402" y="676316"/>
                      <a:pt x="94654" y="694891"/>
                      <a:pt x="144757" y="708200"/>
                    </a:cubicBezTo>
                    <a:cubicBezTo>
                      <a:pt x="194860" y="721579"/>
                      <a:pt x="240835" y="728198"/>
                      <a:pt x="282753" y="728198"/>
                    </a:cubicBezTo>
                    <a:cubicBezTo>
                      <a:pt x="318907" y="728198"/>
                      <a:pt x="345382" y="721935"/>
                      <a:pt x="362249" y="709410"/>
                    </a:cubicBezTo>
                    <a:cubicBezTo>
                      <a:pt x="379116" y="696884"/>
                      <a:pt x="387514" y="680729"/>
                      <a:pt x="387514" y="661086"/>
                    </a:cubicBezTo>
                    <a:cubicBezTo>
                      <a:pt x="387514" y="648774"/>
                      <a:pt x="384097" y="637956"/>
                      <a:pt x="377336" y="628775"/>
                    </a:cubicBezTo>
                    <a:cubicBezTo>
                      <a:pt x="370575" y="619595"/>
                      <a:pt x="359687" y="610200"/>
                      <a:pt x="344670" y="600735"/>
                    </a:cubicBezTo>
                    <a:cubicBezTo>
                      <a:pt x="329653" y="591270"/>
                      <a:pt x="289728" y="571983"/>
                      <a:pt x="224893" y="542804"/>
                    </a:cubicBezTo>
                    <a:cubicBezTo>
                      <a:pt x="166179" y="516115"/>
                      <a:pt x="122126" y="490210"/>
                      <a:pt x="92733" y="465159"/>
                    </a:cubicBezTo>
                    <a:cubicBezTo>
                      <a:pt x="63340" y="440107"/>
                      <a:pt x="41634" y="411355"/>
                      <a:pt x="27400" y="378902"/>
                    </a:cubicBezTo>
                    <a:cubicBezTo>
                      <a:pt x="13237" y="346449"/>
                      <a:pt x="6121" y="308089"/>
                      <a:pt x="6121" y="263680"/>
                    </a:cubicBezTo>
                    <a:cubicBezTo>
                      <a:pt x="6121" y="180697"/>
                      <a:pt x="36296" y="116076"/>
                      <a:pt x="96647" y="69603"/>
                    </a:cubicBezTo>
                    <a:cubicBezTo>
                      <a:pt x="156998" y="23201"/>
                      <a:pt x="239981" y="0"/>
                      <a:pt x="345524" y="0"/>
                    </a:cubicBezTo>
                    <a:cubicBezTo>
                      <a:pt x="438755" y="0"/>
                      <a:pt x="533836" y="21564"/>
                      <a:pt x="630768" y="64692"/>
                    </a:cubicBezTo>
                    <a:lnTo>
                      <a:pt x="556255" y="252578"/>
                    </a:lnTo>
                    <a:cubicBezTo>
                      <a:pt x="472062" y="214004"/>
                      <a:pt x="399399" y="194646"/>
                      <a:pt x="338194" y="194646"/>
                    </a:cubicBezTo>
                    <a:cubicBezTo>
                      <a:pt x="306595" y="194646"/>
                      <a:pt x="283536" y="200198"/>
                      <a:pt x="269160" y="211300"/>
                    </a:cubicBezTo>
                    <a:cubicBezTo>
                      <a:pt x="254784" y="222402"/>
                      <a:pt x="247596" y="236138"/>
                      <a:pt x="247596" y="252578"/>
                    </a:cubicBezTo>
                    <a:cubicBezTo>
                      <a:pt x="247596" y="270228"/>
                      <a:pt x="256706" y="286027"/>
                      <a:pt x="274996" y="300047"/>
                    </a:cubicBezTo>
                    <a:cubicBezTo>
                      <a:pt x="293286" y="313996"/>
                      <a:pt x="342891" y="339475"/>
                      <a:pt x="423738" y="376411"/>
                    </a:cubicBezTo>
                    <a:cubicBezTo>
                      <a:pt x="501384" y="411355"/>
                      <a:pt x="555258" y="448790"/>
                      <a:pt x="585434" y="488858"/>
                    </a:cubicBezTo>
                    <a:cubicBezTo>
                      <a:pt x="615609" y="528926"/>
                      <a:pt x="630697" y="579313"/>
                      <a:pt x="630697" y="640091"/>
                    </a:cubicBezTo>
                    <a:close/>
                  </a:path>
                </a:pathLst>
              </a:custGeom>
              <a:solidFill>
                <a:srgbClr val="004273"/>
              </a:solidFill>
              <a:ln w="711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B6D09E-30F0-EF0C-D7B8-B9FAD0C15980}"/>
                  </a:ext>
                </a:extLst>
              </p:cNvPr>
              <p:cNvSpPr/>
              <p:nvPr/>
            </p:nvSpPr>
            <p:spPr>
              <a:xfrm>
                <a:off x="7446963" y="634648"/>
                <a:ext cx="653613" cy="900639"/>
              </a:xfrm>
              <a:custGeom>
                <a:avLst/>
                <a:gdLst>
                  <a:gd name="connsiteX0" fmla="*/ 653613 w 653613"/>
                  <a:gd name="connsiteY0" fmla="*/ 286454 h 900639"/>
                  <a:gd name="connsiteX1" fmla="*/ 564581 w 653613"/>
                  <a:gd name="connsiteY1" fmla="*/ 519603 h 900639"/>
                  <a:gd name="connsiteX2" fmla="*/ 311719 w 653613"/>
                  <a:gd name="connsiteY2" fmla="*/ 601874 h 900639"/>
                  <a:gd name="connsiteX3" fmla="*/ 243326 w 653613"/>
                  <a:gd name="connsiteY3" fmla="*/ 601874 h 900639"/>
                  <a:gd name="connsiteX4" fmla="*/ 243326 w 653613"/>
                  <a:gd name="connsiteY4" fmla="*/ 900640 h 900639"/>
                  <a:gd name="connsiteX5" fmla="*/ 0 w 653613"/>
                  <a:gd name="connsiteY5" fmla="*/ 900640 h 900639"/>
                  <a:gd name="connsiteX6" fmla="*/ 0 w 653613"/>
                  <a:gd name="connsiteY6" fmla="*/ 0 h 900639"/>
                  <a:gd name="connsiteX7" fmla="*/ 311719 w 653613"/>
                  <a:gd name="connsiteY7" fmla="*/ 0 h 900639"/>
                  <a:gd name="connsiteX8" fmla="*/ 567997 w 653613"/>
                  <a:gd name="connsiteY8" fmla="*/ 74514 h 900639"/>
                  <a:gd name="connsiteX9" fmla="*/ 653613 w 653613"/>
                  <a:gd name="connsiteY9" fmla="*/ 286454 h 900639"/>
                  <a:gd name="connsiteX10" fmla="*/ 243326 w 653613"/>
                  <a:gd name="connsiteY10" fmla="*/ 403526 h 900639"/>
                  <a:gd name="connsiteX11" fmla="*/ 287664 w 653613"/>
                  <a:gd name="connsiteY11" fmla="*/ 403526 h 900639"/>
                  <a:gd name="connsiteX12" fmla="*/ 374845 w 653613"/>
                  <a:gd name="connsiteY12" fmla="*/ 372710 h 900639"/>
                  <a:gd name="connsiteX13" fmla="*/ 407156 w 653613"/>
                  <a:gd name="connsiteY13" fmla="*/ 287664 h 900639"/>
                  <a:gd name="connsiteX14" fmla="*/ 306096 w 653613"/>
                  <a:gd name="connsiteY14" fmla="*/ 196497 h 900639"/>
                  <a:gd name="connsiteX15" fmla="*/ 243255 w 653613"/>
                  <a:gd name="connsiteY15" fmla="*/ 196497 h 900639"/>
                  <a:gd name="connsiteX16" fmla="*/ 243255 w 653613"/>
                  <a:gd name="connsiteY16" fmla="*/ 403455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613" h="900639">
                    <a:moveTo>
                      <a:pt x="653613" y="286454"/>
                    </a:moveTo>
                    <a:cubicBezTo>
                      <a:pt x="653613" y="387087"/>
                      <a:pt x="623936" y="464803"/>
                      <a:pt x="564581" y="519603"/>
                    </a:cubicBezTo>
                    <a:cubicBezTo>
                      <a:pt x="505226" y="574403"/>
                      <a:pt x="420963" y="601874"/>
                      <a:pt x="311719" y="601874"/>
                    </a:cubicBezTo>
                    <a:lnTo>
                      <a:pt x="243326" y="601874"/>
                    </a:lnTo>
                    <a:lnTo>
                      <a:pt x="243326" y="900640"/>
                    </a:lnTo>
                    <a:lnTo>
                      <a:pt x="0" y="900640"/>
                    </a:lnTo>
                    <a:lnTo>
                      <a:pt x="0" y="0"/>
                    </a:lnTo>
                    <a:lnTo>
                      <a:pt x="311719" y="0"/>
                    </a:lnTo>
                    <a:cubicBezTo>
                      <a:pt x="425446" y="0"/>
                      <a:pt x="510920" y="24838"/>
                      <a:pt x="567997" y="74514"/>
                    </a:cubicBezTo>
                    <a:cubicBezTo>
                      <a:pt x="625075" y="124189"/>
                      <a:pt x="653613" y="194860"/>
                      <a:pt x="653613" y="286454"/>
                    </a:cubicBezTo>
                    <a:close/>
                    <a:moveTo>
                      <a:pt x="243326" y="403526"/>
                    </a:moveTo>
                    <a:lnTo>
                      <a:pt x="287664" y="403526"/>
                    </a:lnTo>
                    <a:cubicBezTo>
                      <a:pt x="324245" y="403526"/>
                      <a:pt x="353281" y="393278"/>
                      <a:pt x="374845" y="372710"/>
                    </a:cubicBezTo>
                    <a:cubicBezTo>
                      <a:pt x="396409" y="352214"/>
                      <a:pt x="407156" y="323818"/>
                      <a:pt x="407156" y="287664"/>
                    </a:cubicBezTo>
                    <a:cubicBezTo>
                      <a:pt x="407156" y="226886"/>
                      <a:pt x="373493" y="196497"/>
                      <a:pt x="306096" y="196497"/>
                    </a:cubicBezTo>
                    <a:lnTo>
                      <a:pt x="243255" y="196497"/>
                    </a:lnTo>
                    <a:lnTo>
                      <a:pt x="243255" y="403455"/>
                    </a:lnTo>
                    <a:close/>
                  </a:path>
                </a:pathLst>
              </a:custGeom>
              <a:solidFill>
                <a:srgbClr val="004273"/>
              </a:solidFill>
              <a:ln w="7116"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F7C9ED9F-6746-A038-A334-A7E1C0BC6D6C}"/>
                </a:ext>
              </a:extLst>
            </p:cNvPr>
            <p:cNvSpPr/>
            <p:nvPr/>
          </p:nvSpPr>
          <p:spPr>
            <a:xfrm>
              <a:off x="5312471" y="1629231"/>
              <a:ext cx="2702417" cy="452348"/>
            </a:xfrm>
            <a:custGeom>
              <a:avLst/>
              <a:gdLst>
                <a:gd name="connsiteX0" fmla="*/ 162336 w 2702417"/>
                <a:gd name="connsiteY0" fmla="*/ 446655 h 452348"/>
                <a:gd name="connsiteX1" fmla="*/ 118709 w 2702417"/>
                <a:gd name="connsiteY1" fmla="*/ 446655 h 452348"/>
                <a:gd name="connsiteX2" fmla="*/ 118709 w 2702417"/>
                <a:gd name="connsiteY2" fmla="*/ 73019 h 452348"/>
                <a:gd name="connsiteX3" fmla="*/ 0 w 2702417"/>
                <a:gd name="connsiteY3" fmla="*/ 73019 h 452348"/>
                <a:gd name="connsiteX4" fmla="*/ 0 w 2702417"/>
                <a:gd name="connsiteY4" fmla="*/ 29962 h 452348"/>
                <a:gd name="connsiteX5" fmla="*/ 281116 w 2702417"/>
                <a:gd name="connsiteY5" fmla="*/ 29962 h 452348"/>
                <a:gd name="connsiteX6" fmla="*/ 281116 w 2702417"/>
                <a:gd name="connsiteY6" fmla="*/ 73019 h 452348"/>
                <a:gd name="connsiteX7" fmla="*/ 162336 w 2702417"/>
                <a:gd name="connsiteY7" fmla="*/ 73019 h 452348"/>
                <a:gd name="connsiteX8" fmla="*/ 162336 w 2702417"/>
                <a:gd name="connsiteY8" fmla="*/ 446655 h 452348"/>
                <a:gd name="connsiteX9" fmla="*/ 477613 w 2702417"/>
                <a:gd name="connsiteY9" fmla="*/ 446655 h 452348"/>
                <a:gd name="connsiteX10" fmla="*/ 469144 w 2702417"/>
                <a:gd name="connsiteY10" fmla="*/ 402174 h 452348"/>
                <a:gd name="connsiteX11" fmla="*/ 467080 w 2702417"/>
                <a:gd name="connsiteY11" fmla="*/ 402174 h 452348"/>
                <a:gd name="connsiteX12" fmla="*/ 425162 w 2702417"/>
                <a:gd name="connsiteY12" fmla="*/ 441958 h 452348"/>
                <a:gd name="connsiteX13" fmla="*/ 372995 w 2702417"/>
                <a:gd name="connsiteY13" fmla="*/ 452348 h 452348"/>
                <a:gd name="connsiteX14" fmla="*/ 307449 w 2702417"/>
                <a:gd name="connsiteY14" fmla="*/ 428436 h 452348"/>
                <a:gd name="connsiteX15" fmla="*/ 283750 w 2702417"/>
                <a:gd name="connsiteY15" fmla="*/ 360327 h 452348"/>
                <a:gd name="connsiteX16" fmla="*/ 419966 w 2702417"/>
                <a:gd name="connsiteY16" fmla="*/ 261118 h 452348"/>
                <a:gd name="connsiteX17" fmla="*/ 467649 w 2702417"/>
                <a:gd name="connsiteY17" fmla="*/ 259410 h 452348"/>
                <a:gd name="connsiteX18" fmla="*/ 467649 w 2702417"/>
                <a:gd name="connsiteY18" fmla="*/ 240052 h 452348"/>
                <a:gd name="connsiteX19" fmla="*/ 453416 w 2702417"/>
                <a:gd name="connsiteY19" fmla="*/ 185750 h 452348"/>
                <a:gd name="connsiteX20" fmla="*/ 407868 w 2702417"/>
                <a:gd name="connsiteY20" fmla="*/ 168243 h 452348"/>
                <a:gd name="connsiteX21" fmla="*/ 328372 w 2702417"/>
                <a:gd name="connsiteY21" fmla="*/ 192155 h 452348"/>
                <a:gd name="connsiteX22" fmla="*/ 315277 w 2702417"/>
                <a:gd name="connsiteY22" fmla="*/ 155931 h 452348"/>
                <a:gd name="connsiteX23" fmla="*/ 360825 w 2702417"/>
                <a:gd name="connsiteY23" fmla="*/ 136288 h 452348"/>
                <a:gd name="connsiteX24" fmla="*/ 410430 w 2702417"/>
                <a:gd name="connsiteY24" fmla="*/ 129171 h 452348"/>
                <a:gd name="connsiteX25" fmla="*/ 484943 w 2702417"/>
                <a:gd name="connsiteY25" fmla="*/ 153938 h 452348"/>
                <a:gd name="connsiteX26" fmla="*/ 509212 w 2702417"/>
                <a:gd name="connsiteY26" fmla="*/ 233433 h 452348"/>
                <a:gd name="connsiteX27" fmla="*/ 509212 w 2702417"/>
                <a:gd name="connsiteY27" fmla="*/ 446584 h 452348"/>
                <a:gd name="connsiteX28" fmla="*/ 477684 w 2702417"/>
                <a:gd name="connsiteY28" fmla="*/ 446584 h 452348"/>
                <a:gd name="connsiteX29" fmla="*/ 381393 w 2702417"/>
                <a:gd name="connsiteY29" fmla="*/ 413277 h 452348"/>
                <a:gd name="connsiteX30" fmla="*/ 443879 w 2702417"/>
                <a:gd name="connsiteY30" fmla="*/ 389079 h 452348"/>
                <a:gd name="connsiteX31" fmla="*/ 466582 w 2702417"/>
                <a:gd name="connsiteY31" fmla="*/ 321255 h 452348"/>
                <a:gd name="connsiteX32" fmla="*/ 466582 w 2702417"/>
                <a:gd name="connsiteY32" fmla="*/ 293073 h 452348"/>
                <a:gd name="connsiteX33" fmla="*/ 424023 w 2702417"/>
                <a:gd name="connsiteY33" fmla="*/ 295065 h 452348"/>
                <a:gd name="connsiteX34" fmla="*/ 350790 w 2702417"/>
                <a:gd name="connsiteY34" fmla="*/ 312573 h 452348"/>
                <a:gd name="connsiteX35" fmla="*/ 328372 w 2702417"/>
                <a:gd name="connsiteY35" fmla="*/ 360896 h 452348"/>
                <a:gd name="connsiteX36" fmla="*/ 342321 w 2702417"/>
                <a:gd name="connsiteY36" fmla="*/ 399968 h 452348"/>
                <a:gd name="connsiteX37" fmla="*/ 381464 w 2702417"/>
                <a:gd name="connsiteY37" fmla="*/ 413348 h 452348"/>
                <a:gd name="connsiteX38" fmla="*/ 638241 w 2702417"/>
                <a:gd name="connsiteY38" fmla="*/ 286739 h 452348"/>
                <a:gd name="connsiteX39" fmla="*/ 540526 w 2702417"/>
                <a:gd name="connsiteY39" fmla="*/ 134295 h 452348"/>
                <a:gd name="connsiteX40" fmla="*/ 588992 w 2702417"/>
                <a:gd name="connsiteY40" fmla="*/ 134295 h 452348"/>
                <a:gd name="connsiteX41" fmla="*/ 663150 w 2702417"/>
                <a:gd name="connsiteY41" fmla="*/ 254001 h 452348"/>
                <a:gd name="connsiteX42" fmla="*/ 737023 w 2702417"/>
                <a:gd name="connsiteY42" fmla="*/ 134295 h 452348"/>
                <a:gd name="connsiteX43" fmla="*/ 784991 w 2702417"/>
                <a:gd name="connsiteY43" fmla="*/ 134295 h 452348"/>
                <a:gd name="connsiteX44" fmla="*/ 687276 w 2702417"/>
                <a:gd name="connsiteY44" fmla="*/ 286739 h 452348"/>
                <a:gd name="connsiteX45" fmla="*/ 790115 w 2702417"/>
                <a:gd name="connsiteY45" fmla="*/ 446655 h 452348"/>
                <a:gd name="connsiteX46" fmla="*/ 741862 w 2702417"/>
                <a:gd name="connsiteY46" fmla="*/ 446655 h 452348"/>
                <a:gd name="connsiteX47" fmla="*/ 663150 w 2702417"/>
                <a:gd name="connsiteY47" fmla="*/ 320117 h 452348"/>
                <a:gd name="connsiteX48" fmla="*/ 583654 w 2702417"/>
                <a:gd name="connsiteY48" fmla="*/ 446655 h 452348"/>
                <a:gd name="connsiteX49" fmla="*/ 535402 w 2702417"/>
                <a:gd name="connsiteY49" fmla="*/ 446655 h 452348"/>
                <a:gd name="connsiteX50" fmla="*/ 638241 w 2702417"/>
                <a:gd name="connsiteY50" fmla="*/ 286739 h 452348"/>
                <a:gd name="connsiteX51" fmla="*/ 936224 w 2702417"/>
                <a:gd name="connsiteY51" fmla="*/ 29962 h 452348"/>
                <a:gd name="connsiteX52" fmla="*/ 1042123 w 2702417"/>
                <a:gd name="connsiteY52" fmla="*/ 29962 h 452348"/>
                <a:gd name="connsiteX53" fmla="*/ 1150086 w 2702417"/>
                <a:gd name="connsiteY53" fmla="*/ 54729 h 452348"/>
                <a:gd name="connsiteX54" fmla="*/ 1183464 w 2702417"/>
                <a:gd name="connsiteY54" fmla="*/ 133085 h 452348"/>
                <a:gd name="connsiteX55" fmla="*/ 1164889 w 2702417"/>
                <a:gd name="connsiteY55" fmla="*/ 194219 h 452348"/>
                <a:gd name="connsiteX56" fmla="*/ 1110659 w 2702417"/>
                <a:gd name="connsiteY56" fmla="*/ 225391 h 452348"/>
                <a:gd name="connsiteX57" fmla="*/ 1110659 w 2702417"/>
                <a:gd name="connsiteY57" fmla="*/ 228238 h 452348"/>
                <a:gd name="connsiteX58" fmla="*/ 1196061 w 2702417"/>
                <a:gd name="connsiteY58" fmla="*/ 328016 h 452348"/>
                <a:gd name="connsiteX59" fmla="*/ 1162042 w 2702417"/>
                <a:gd name="connsiteY59" fmla="*/ 415198 h 452348"/>
                <a:gd name="connsiteX60" fmla="*/ 1067032 w 2702417"/>
                <a:gd name="connsiteY60" fmla="*/ 446512 h 452348"/>
                <a:gd name="connsiteX61" fmla="*/ 936224 w 2702417"/>
                <a:gd name="connsiteY61" fmla="*/ 446512 h 452348"/>
                <a:gd name="connsiteX62" fmla="*/ 936224 w 2702417"/>
                <a:gd name="connsiteY62" fmla="*/ 29820 h 452348"/>
                <a:gd name="connsiteX63" fmla="*/ 979851 w 2702417"/>
                <a:gd name="connsiteY63" fmla="*/ 208382 h 452348"/>
                <a:gd name="connsiteX64" fmla="*/ 1051660 w 2702417"/>
                <a:gd name="connsiteY64" fmla="*/ 208382 h 452348"/>
                <a:gd name="connsiteX65" fmla="*/ 1118060 w 2702417"/>
                <a:gd name="connsiteY65" fmla="*/ 192298 h 452348"/>
                <a:gd name="connsiteX66" fmla="*/ 1138343 w 2702417"/>
                <a:gd name="connsiteY66" fmla="*/ 137996 h 452348"/>
                <a:gd name="connsiteX67" fmla="*/ 1115783 w 2702417"/>
                <a:gd name="connsiteY67" fmla="*/ 87395 h 452348"/>
                <a:gd name="connsiteX68" fmla="*/ 1043974 w 2702417"/>
                <a:gd name="connsiteY68" fmla="*/ 71880 h 452348"/>
                <a:gd name="connsiteX69" fmla="*/ 979851 w 2702417"/>
                <a:gd name="connsiteY69" fmla="*/ 71880 h 452348"/>
                <a:gd name="connsiteX70" fmla="*/ 979851 w 2702417"/>
                <a:gd name="connsiteY70" fmla="*/ 208382 h 452348"/>
                <a:gd name="connsiteX71" fmla="*/ 979851 w 2702417"/>
                <a:gd name="connsiteY71" fmla="*/ 249446 h 452348"/>
                <a:gd name="connsiteX72" fmla="*/ 979851 w 2702417"/>
                <a:gd name="connsiteY72" fmla="*/ 405306 h 452348"/>
                <a:gd name="connsiteX73" fmla="*/ 1058065 w 2702417"/>
                <a:gd name="connsiteY73" fmla="*/ 405306 h 452348"/>
                <a:gd name="connsiteX74" fmla="*/ 1126387 w 2702417"/>
                <a:gd name="connsiteY74" fmla="*/ 385805 h 452348"/>
                <a:gd name="connsiteX75" fmla="*/ 1149374 w 2702417"/>
                <a:gd name="connsiteY75" fmla="*/ 324672 h 452348"/>
                <a:gd name="connsiteX76" fmla="*/ 1125889 w 2702417"/>
                <a:gd name="connsiteY76" fmla="*/ 267665 h 452348"/>
                <a:gd name="connsiteX77" fmla="*/ 1054435 w 2702417"/>
                <a:gd name="connsiteY77" fmla="*/ 249446 h 452348"/>
                <a:gd name="connsiteX78" fmla="*/ 979779 w 2702417"/>
                <a:gd name="connsiteY78" fmla="*/ 249446 h 452348"/>
                <a:gd name="connsiteX79" fmla="*/ 1362738 w 2702417"/>
                <a:gd name="connsiteY79" fmla="*/ 452348 h 452348"/>
                <a:gd name="connsiteX80" fmla="*/ 1264383 w 2702417"/>
                <a:gd name="connsiteY80" fmla="*/ 410145 h 452348"/>
                <a:gd name="connsiteX81" fmla="*/ 1228372 w 2702417"/>
                <a:gd name="connsiteY81" fmla="*/ 293001 h 452348"/>
                <a:gd name="connsiteX82" fmla="*/ 1261821 w 2702417"/>
                <a:gd name="connsiteY82" fmla="*/ 173011 h 452348"/>
                <a:gd name="connsiteX83" fmla="*/ 1351707 w 2702417"/>
                <a:gd name="connsiteY83" fmla="*/ 128531 h 452348"/>
                <a:gd name="connsiteX84" fmla="*/ 1435330 w 2702417"/>
                <a:gd name="connsiteY84" fmla="*/ 167175 h 452348"/>
                <a:gd name="connsiteX85" fmla="*/ 1466075 w 2702417"/>
                <a:gd name="connsiteY85" fmla="*/ 269089 h 452348"/>
                <a:gd name="connsiteX86" fmla="*/ 1466075 w 2702417"/>
                <a:gd name="connsiteY86" fmla="*/ 298980 h 452348"/>
                <a:gd name="connsiteX87" fmla="*/ 1272425 w 2702417"/>
                <a:gd name="connsiteY87" fmla="*/ 298980 h 452348"/>
                <a:gd name="connsiteX88" fmla="*/ 1297405 w 2702417"/>
                <a:gd name="connsiteY88" fmla="*/ 382460 h 452348"/>
                <a:gd name="connsiteX89" fmla="*/ 1364233 w 2702417"/>
                <a:gd name="connsiteY89" fmla="*/ 410928 h 452348"/>
                <a:gd name="connsiteX90" fmla="*/ 1453976 w 2702417"/>
                <a:gd name="connsiteY90" fmla="*/ 389862 h 452348"/>
                <a:gd name="connsiteX91" fmla="*/ 1453976 w 2702417"/>
                <a:gd name="connsiteY91" fmla="*/ 432065 h 452348"/>
                <a:gd name="connsiteX92" fmla="*/ 1411275 w 2702417"/>
                <a:gd name="connsiteY92" fmla="*/ 447580 h 452348"/>
                <a:gd name="connsiteX93" fmla="*/ 1362667 w 2702417"/>
                <a:gd name="connsiteY93" fmla="*/ 452277 h 452348"/>
                <a:gd name="connsiteX94" fmla="*/ 1351209 w 2702417"/>
                <a:gd name="connsiteY94" fmla="*/ 168172 h 452348"/>
                <a:gd name="connsiteX95" fmla="*/ 1297192 w 2702417"/>
                <a:gd name="connsiteY95" fmla="*/ 192654 h 452348"/>
                <a:gd name="connsiteX96" fmla="*/ 1273493 w 2702417"/>
                <a:gd name="connsiteY96" fmla="*/ 260477 h 452348"/>
                <a:gd name="connsiteX97" fmla="*/ 1420456 w 2702417"/>
                <a:gd name="connsiteY97" fmla="*/ 260477 h 452348"/>
                <a:gd name="connsiteX98" fmla="*/ 1402521 w 2702417"/>
                <a:gd name="connsiteY98" fmla="*/ 191942 h 452348"/>
                <a:gd name="connsiteX99" fmla="*/ 1351209 w 2702417"/>
                <a:gd name="connsiteY99" fmla="*/ 168172 h 452348"/>
                <a:gd name="connsiteX100" fmla="*/ 1704775 w 2702417"/>
                <a:gd name="connsiteY100" fmla="*/ 446584 h 452348"/>
                <a:gd name="connsiteX101" fmla="*/ 1704775 w 2702417"/>
                <a:gd name="connsiteY101" fmla="*/ 244536 h 452348"/>
                <a:gd name="connsiteX102" fmla="*/ 1689118 w 2702417"/>
                <a:gd name="connsiteY102" fmla="*/ 187529 h 452348"/>
                <a:gd name="connsiteX103" fmla="*/ 1640154 w 2702417"/>
                <a:gd name="connsiteY103" fmla="*/ 168741 h 452348"/>
                <a:gd name="connsiteX104" fmla="*/ 1575533 w 2702417"/>
                <a:gd name="connsiteY104" fmla="*/ 195216 h 452348"/>
                <a:gd name="connsiteX105" fmla="*/ 1555036 w 2702417"/>
                <a:gd name="connsiteY105" fmla="*/ 282682 h 452348"/>
                <a:gd name="connsiteX106" fmla="*/ 1555036 w 2702417"/>
                <a:gd name="connsiteY106" fmla="*/ 446584 h 452348"/>
                <a:gd name="connsiteX107" fmla="*/ 1512477 w 2702417"/>
                <a:gd name="connsiteY107" fmla="*/ 446584 h 452348"/>
                <a:gd name="connsiteX108" fmla="*/ 1512477 w 2702417"/>
                <a:gd name="connsiteY108" fmla="*/ 134224 h 452348"/>
                <a:gd name="connsiteX109" fmla="*/ 1547136 w 2702417"/>
                <a:gd name="connsiteY109" fmla="*/ 134224 h 452348"/>
                <a:gd name="connsiteX110" fmla="*/ 1554040 w 2702417"/>
                <a:gd name="connsiteY110" fmla="*/ 176997 h 452348"/>
                <a:gd name="connsiteX111" fmla="*/ 1556104 w 2702417"/>
                <a:gd name="connsiteY111" fmla="*/ 176997 h 452348"/>
                <a:gd name="connsiteX112" fmla="*/ 1592755 w 2702417"/>
                <a:gd name="connsiteY112" fmla="*/ 141199 h 452348"/>
                <a:gd name="connsiteX113" fmla="*/ 1645349 w 2702417"/>
                <a:gd name="connsiteY113" fmla="*/ 128531 h 452348"/>
                <a:gd name="connsiteX114" fmla="*/ 1721784 w 2702417"/>
                <a:gd name="connsiteY114" fmla="*/ 155717 h 452348"/>
                <a:gd name="connsiteX115" fmla="*/ 1747405 w 2702417"/>
                <a:gd name="connsiteY115" fmla="*/ 242756 h 452348"/>
                <a:gd name="connsiteX116" fmla="*/ 1747405 w 2702417"/>
                <a:gd name="connsiteY116" fmla="*/ 446512 h 452348"/>
                <a:gd name="connsiteX117" fmla="*/ 1704846 w 2702417"/>
                <a:gd name="connsiteY117" fmla="*/ 446512 h 452348"/>
                <a:gd name="connsiteX118" fmla="*/ 1927462 w 2702417"/>
                <a:gd name="connsiteY118" fmla="*/ 452277 h 452348"/>
                <a:gd name="connsiteX119" fmla="*/ 1829107 w 2702417"/>
                <a:gd name="connsiteY119" fmla="*/ 410074 h 452348"/>
                <a:gd name="connsiteX120" fmla="*/ 1793095 w 2702417"/>
                <a:gd name="connsiteY120" fmla="*/ 292930 h 452348"/>
                <a:gd name="connsiteX121" fmla="*/ 1826544 w 2702417"/>
                <a:gd name="connsiteY121" fmla="*/ 172940 h 452348"/>
                <a:gd name="connsiteX122" fmla="*/ 1916431 w 2702417"/>
                <a:gd name="connsiteY122" fmla="*/ 128459 h 452348"/>
                <a:gd name="connsiteX123" fmla="*/ 2000054 w 2702417"/>
                <a:gd name="connsiteY123" fmla="*/ 167104 h 452348"/>
                <a:gd name="connsiteX124" fmla="*/ 2030799 w 2702417"/>
                <a:gd name="connsiteY124" fmla="*/ 269018 h 452348"/>
                <a:gd name="connsiteX125" fmla="*/ 2030799 w 2702417"/>
                <a:gd name="connsiteY125" fmla="*/ 298909 h 452348"/>
                <a:gd name="connsiteX126" fmla="*/ 1837149 w 2702417"/>
                <a:gd name="connsiteY126" fmla="*/ 298909 h 452348"/>
                <a:gd name="connsiteX127" fmla="*/ 1862129 w 2702417"/>
                <a:gd name="connsiteY127" fmla="*/ 382389 h 452348"/>
                <a:gd name="connsiteX128" fmla="*/ 1928956 w 2702417"/>
                <a:gd name="connsiteY128" fmla="*/ 410857 h 452348"/>
                <a:gd name="connsiteX129" fmla="*/ 2018700 w 2702417"/>
                <a:gd name="connsiteY129" fmla="*/ 389791 h 452348"/>
                <a:gd name="connsiteX130" fmla="*/ 2018700 w 2702417"/>
                <a:gd name="connsiteY130" fmla="*/ 431994 h 452348"/>
                <a:gd name="connsiteX131" fmla="*/ 1975999 w 2702417"/>
                <a:gd name="connsiteY131" fmla="*/ 447509 h 452348"/>
                <a:gd name="connsiteX132" fmla="*/ 1927391 w 2702417"/>
                <a:gd name="connsiteY132" fmla="*/ 452206 h 452348"/>
                <a:gd name="connsiteX133" fmla="*/ 1915932 w 2702417"/>
                <a:gd name="connsiteY133" fmla="*/ 168100 h 452348"/>
                <a:gd name="connsiteX134" fmla="*/ 1861915 w 2702417"/>
                <a:gd name="connsiteY134" fmla="*/ 192582 h 452348"/>
                <a:gd name="connsiteX135" fmla="*/ 1838216 w 2702417"/>
                <a:gd name="connsiteY135" fmla="*/ 260406 h 452348"/>
                <a:gd name="connsiteX136" fmla="*/ 1985179 w 2702417"/>
                <a:gd name="connsiteY136" fmla="*/ 260406 h 452348"/>
                <a:gd name="connsiteX137" fmla="*/ 1967245 w 2702417"/>
                <a:gd name="connsiteY137" fmla="*/ 191871 h 452348"/>
                <a:gd name="connsiteX138" fmla="*/ 1915932 w 2702417"/>
                <a:gd name="connsiteY138" fmla="*/ 168100 h 452348"/>
                <a:gd name="connsiteX139" fmla="*/ 2203881 w 2702417"/>
                <a:gd name="connsiteY139" fmla="*/ 170947 h 452348"/>
                <a:gd name="connsiteX140" fmla="*/ 2132285 w 2702417"/>
                <a:gd name="connsiteY140" fmla="*/ 170947 h 452348"/>
                <a:gd name="connsiteX141" fmla="*/ 2132285 w 2702417"/>
                <a:gd name="connsiteY141" fmla="*/ 446512 h 452348"/>
                <a:gd name="connsiteX142" fmla="*/ 2089726 w 2702417"/>
                <a:gd name="connsiteY142" fmla="*/ 446512 h 452348"/>
                <a:gd name="connsiteX143" fmla="*/ 2089726 w 2702417"/>
                <a:gd name="connsiteY143" fmla="*/ 170947 h 452348"/>
                <a:gd name="connsiteX144" fmla="*/ 2039481 w 2702417"/>
                <a:gd name="connsiteY144" fmla="*/ 170947 h 452348"/>
                <a:gd name="connsiteX145" fmla="*/ 2039481 w 2702417"/>
                <a:gd name="connsiteY145" fmla="*/ 149597 h 452348"/>
                <a:gd name="connsiteX146" fmla="*/ 2089726 w 2702417"/>
                <a:gd name="connsiteY146" fmla="*/ 132516 h 452348"/>
                <a:gd name="connsiteX147" fmla="*/ 2089726 w 2702417"/>
                <a:gd name="connsiteY147" fmla="*/ 115151 h 452348"/>
                <a:gd name="connsiteX148" fmla="*/ 2180253 w 2702417"/>
                <a:gd name="connsiteY148" fmla="*/ 0 h 452348"/>
                <a:gd name="connsiteX149" fmla="*/ 2232562 w 2702417"/>
                <a:gd name="connsiteY149" fmla="*/ 9964 h 452348"/>
                <a:gd name="connsiteX150" fmla="*/ 2221531 w 2702417"/>
                <a:gd name="connsiteY150" fmla="*/ 47896 h 452348"/>
                <a:gd name="connsiteX151" fmla="*/ 2179470 w 2702417"/>
                <a:gd name="connsiteY151" fmla="*/ 39072 h 452348"/>
                <a:gd name="connsiteX152" fmla="*/ 2143815 w 2702417"/>
                <a:gd name="connsiteY152" fmla="*/ 56864 h 452348"/>
                <a:gd name="connsiteX153" fmla="*/ 2132285 w 2702417"/>
                <a:gd name="connsiteY153" fmla="*/ 114012 h 452348"/>
                <a:gd name="connsiteX154" fmla="*/ 2132285 w 2702417"/>
                <a:gd name="connsiteY154" fmla="*/ 134224 h 452348"/>
                <a:gd name="connsiteX155" fmla="*/ 2203881 w 2702417"/>
                <a:gd name="connsiteY155" fmla="*/ 134224 h 452348"/>
                <a:gd name="connsiteX156" fmla="*/ 2203881 w 2702417"/>
                <a:gd name="connsiteY156" fmla="*/ 171018 h 452348"/>
                <a:gd name="connsiteX157" fmla="*/ 2251564 w 2702417"/>
                <a:gd name="connsiteY157" fmla="*/ 49533 h 452348"/>
                <a:gd name="connsiteX158" fmla="*/ 2258752 w 2702417"/>
                <a:gd name="connsiteY158" fmla="*/ 25763 h 452348"/>
                <a:gd name="connsiteX159" fmla="*/ 2276686 w 2702417"/>
                <a:gd name="connsiteY159" fmla="*/ 18219 h 452348"/>
                <a:gd name="connsiteX160" fmla="*/ 2294408 w 2702417"/>
                <a:gd name="connsiteY160" fmla="*/ 25905 h 452348"/>
                <a:gd name="connsiteX161" fmla="*/ 2301880 w 2702417"/>
                <a:gd name="connsiteY161" fmla="*/ 49533 h 452348"/>
                <a:gd name="connsiteX162" fmla="*/ 2294408 w 2702417"/>
                <a:gd name="connsiteY162" fmla="*/ 73304 h 452348"/>
                <a:gd name="connsiteX163" fmla="*/ 2276686 w 2702417"/>
                <a:gd name="connsiteY163" fmla="*/ 81132 h 452348"/>
                <a:gd name="connsiteX164" fmla="*/ 2258752 w 2702417"/>
                <a:gd name="connsiteY164" fmla="*/ 73304 h 452348"/>
                <a:gd name="connsiteX165" fmla="*/ 2251564 w 2702417"/>
                <a:gd name="connsiteY165" fmla="*/ 49533 h 452348"/>
                <a:gd name="connsiteX166" fmla="*/ 2297753 w 2702417"/>
                <a:gd name="connsiteY166" fmla="*/ 446512 h 452348"/>
                <a:gd name="connsiteX167" fmla="*/ 2255194 w 2702417"/>
                <a:gd name="connsiteY167" fmla="*/ 446512 h 452348"/>
                <a:gd name="connsiteX168" fmla="*/ 2255194 w 2702417"/>
                <a:gd name="connsiteY168" fmla="*/ 134153 h 452348"/>
                <a:gd name="connsiteX169" fmla="*/ 2297753 w 2702417"/>
                <a:gd name="connsiteY169" fmla="*/ 134153 h 452348"/>
                <a:gd name="connsiteX170" fmla="*/ 2297753 w 2702417"/>
                <a:gd name="connsiteY170" fmla="*/ 446512 h 452348"/>
                <a:gd name="connsiteX171" fmla="*/ 2452687 w 2702417"/>
                <a:gd name="connsiteY171" fmla="*/ 413134 h 452348"/>
                <a:gd name="connsiteX172" fmla="*/ 2474464 w 2702417"/>
                <a:gd name="connsiteY172" fmla="*/ 411284 h 452348"/>
                <a:gd name="connsiteX173" fmla="*/ 2491118 w 2702417"/>
                <a:gd name="connsiteY173" fmla="*/ 407441 h 452348"/>
                <a:gd name="connsiteX174" fmla="*/ 2491118 w 2702417"/>
                <a:gd name="connsiteY174" fmla="*/ 443666 h 452348"/>
                <a:gd name="connsiteX175" fmla="*/ 2470692 w 2702417"/>
                <a:gd name="connsiteY175" fmla="*/ 449786 h 452348"/>
                <a:gd name="connsiteX176" fmla="*/ 2446424 w 2702417"/>
                <a:gd name="connsiteY176" fmla="*/ 452206 h 452348"/>
                <a:gd name="connsiteX177" fmla="*/ 2364865 w 2702417"/>
                <a:gd name="connsiteY177" fmla="*/ 356697 h 452348"/>
                <a:gd name="connsiteX178" fmla="*/ 2364865 w 2702417"/>
                <a:gd name="connsiteY178" fmla="*/ 170876 h 452348"/>
                <a:gd name="connsiteX179" fmla="*/ 2324583 w 2702417"/>
                <a:gd name="connsiteY179" fmla="*/ 170876 h 452348"/>
                <a:gd name="connsiteX180" fmla="*/ 2324583 w 2702417"/>
                <a:gd name="connsiteY180" fmla="*/ 148102 h 452348"/>
                <a:gd name="connsiteX181" fmla="*/ 2364865 w 2702417"/>
                <a:gd name="connsiteY181" fmla="*/ 128459 h 452348"/>
                <a:gd name="connsiteX182" fmla="*/ 2382799 w 2702417"/>
                <a:gd name="connsiteY182" fmla="*/ 61774 h 452348"/>
                <a:gd name="connsiteX183" fmla="*/ 2407423 w 2702417"/>
                <a:gd name="connsiteY183" fmla="*/ 61774 h 452348"/>
                <a:gd name="connsiteX184" fmla="*/ 2407423 w 2702417"/>
                <a:gd name="connsiteY184" fmla="*/ 134153 h 452348"/>
                <a:gd name="connsiteX185" fmla="*/ 2488983 w 2702417"/>
                <a:gd name="connsiteY185" fmla="*/ 134153 h 452348"/>
                <a:gd name="connsiteX186" fmla="*/ 2488983 w 2702417"/>
                <a:gd name="connsiteY186" fmla="*/ 170947 h 452348"/>
                <a:gd name="connsiteX187" fmla="*/ 2407423 w 2702417"/>
                <a:gd name="connsiteY187" fmla="*/ 170947 h 452348"/>
                <a:gd name="connsiteX188" fmla="*/ 2407423 w 2702417"/>
                <a:gd name="connsiteY188" fmla="*/ 354776 h 452348"/>
                <a:gd name="connsiteX189" fmla="*/ 2419451 w 2702417"/>
                <a:gd name="connsiteY189" fmla="*/ 398118 h 452348"/>
                <a:gd name="connsiteX190" fmla="*/ 2452544 w 2702417"/>
                <a:gd name="connsiteY190" fmla="*/ 413205 h 452348"/>
                <a:gd name="connsiteX191" fmla="*/ 2702418 w 2702417"/>
                <a:gd name="connsiteY191" fmla="*/ 361252 h 452348"/>
                <a:gd name="connsiteX192" fmla="*/ 2673167 w 2702417"/>
                <a:gd name="connsiteY192" fmla="*/ 428507 h 452348"/>
                <a:gd name="connsiteX193" fmla="*/ 2591110 w 2702417"/>
                <a:gd name="connsiteY193" fmla="*/ 452135 h 452348"/>
                <a:gd name="connsiteX194" fmla="*/ 2503928 w 2702417"/>
                <a:gd name="connsiteY194" fmla="*/ 432492 h 452348"/>
                <a:gd name="connsiteX195" fmla="*/ 2503928 w 2702417"/>
                <a:gd name="connsiteY195" fmla="*/ 388581 h 452348"/>
                <a:gd name="connsiteX196" fmla="*/ 2547412 w 2702417"/>
                <a:gd name="connsiteY196" fmla="*/ 406516 h 452348"/>
                <a:gd name="connsiteX197" fmla="*/ 2592177 w 2702417"/>
                <a:gd name="connsiteY197" fmla="*/ 413063 h 452348"/>
                <a:gd name="connsiteX198" fmla="*/ 2643490 w 2702417"/>
                <a:gd name="connsiteY198" fmla="*/ 401249 h 452348"/>
                <a:gd name="connsiteX199" fmla="*/ 2661424 w 2702417"/>
                <a:gd name="connsiteY199" fmla="*/ 365167 h 452348"/>
                <a:gd name="connsiteX200" fmla="*/ 2647191 w 2702417"/>
                <a:gd name="connsiteY200" fmla="*/ 333995 h 452348"/>
                <a:gd name="connsiteX201" fmla="*/ 2591679 w 2702417"/>
                <a:gd name="connsiteY201" fmla="*/ 303392 h 452348"/>
                <a:gd name="connsiteX202" fmla="*/ 2535883 w 2702417"/>
                <a:gd name="connsiteY202" fmla="*/ 275067 h 452348"/>
                <a:gd name="connsiteX203" fmla="*/ 2511259 w 2702417"/>
                <a:gd name="connsiteY203" fmla="*/ 247596 h 452348"/>
                <a:gd name="connsiteX204" fmla="*/ 2503145 w 2702417"/>
                <a:gd name="connsiteY204" fmla="*/ 210802 h 452348"/>
                <a:gd name="connsiteX205" fmla="*/ 2531115 w 2702417"/>
                <a:gd name="connsiteY205" fmla="*/ 150522 h 452348"/>
                <a:gd name="connsiteX206" fmla="*/ 2607834 w 2702417"/>
                <a:gd name="connsiteY206" fmla="*/ 128459 h 452348"/>
                <a:gd name="connsiteX207" fmla="*/ 2696582 w 2702417"/>
                <a:gd name="connsiteY207" fmla="*/ 148956 h 452348"/>
                <a:gd name="connsiteX208" fmla="*/ 2681423 w 2702417"/>
                <a:gd name="connsiteY208" fmla="*/ 187458 h 452348"/>
                <a:gd name="connsiteX209" fmla="*/ 2604703 w 2702417"/>
                <a:gd name="connsiteY209" fmla="*/ 168100 h 452348"/>
                <a:gd name="connsiteX210" fmla="*/ 2559013 w 2702417"/>
                <a:gd name="connsiteY210" fmla="*/ 178633 h 452348"/>
                <a:gd name="connsiteX211" fmla="*/ 2543640 w 2702417"/>
                <a:gd name="connsiteY211" fmla="*/ 207670 h 452348"/>
                <a:gd name="connsiteX212" fmla="*/ 2549405 w 2702417"/>
                <a:gd name="connsiteY212" fmla="*/ 229021 h 452348"/>
                <a:gd name="connsiteX213" fmla="*/ 2567980 w 2702417"/>
                <a:gd name="connsiteY213" fmla="*/ 245817 h 452348"/>
                <a:gd name="connsiteX214" fmla="*/ 2617229 w 2702417"/>
                <a:gd name="connsiteY214" fmla="*/ 268875 h 452348"/>
                <a:gd name="connsiteX215" fmla="*/ 2684839 w 2702417"/>
                <a:gd name="connsiteY215" fmla="*/ 309655 h 452348"/>
                <a:gd name="connsiteX216" fmla="*/ 2702418 w 2702417"/>
                <a:gd name="connsiteY216" fmla="*/ 361252 h 4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702417" h="452348">
                  <a:moveTo>
                    <a:pt x="162336" y="446655"/>
                  </a:moveTo>
                  <a:lnTo>
                    <a:pt x="118709" y="446655"/>
                  </a:lnTo>
                  <a:lnTo>
                    <a:pt x="118709" y="73019"/>
                  </a:lnTo>
                  <a:lnTo>
                    <a:pt x="0" y="73019"/>
                  </a:lnTo>
                  <a:lnTo>
                    <a:pt x="0" y="29962"/>
                  </a:lnTo>
                  <a:lnTo>
                    <a:pt x="281116" y="29962"/>
                  </a:lnTo>
                  <a:lnTo>
                    <a:pt x="281116" y="73019"/>
                  </a:lnTo>
                  <a:lnTo>
                    <a:pt x="162336" y="73019"/>
                  </a:lnTo>
                  <a:lnTo>
                    <a:pt x="162336" y="446655"/>
                  </a:lnTo>
                  <a:close/>
                  <a:moveTo>
                    <a:pt x="477613" y="446655"/>
                  </a:moveTo>
                  <a:lnTo>
                    <a:pt x="469144" y="402174"/>
                  </a:lnTo>
                  <a:lnTo>
                    <a:pt x="467080" y="402174"/>
                  </a:lnTo>
                  <a:cubicBezTo>
                    <a:pt x="453060" y="421746"/>
                    <a:pt x="439111" y="434983"/>
                    <a:pt x="425162" y="441958"/>
                  </a:cubicBezTo>
                  <a:cubicBezTo>
                    <a:pt x="411213" y="448861"/>
                    <a:pt x="393848" y="452348"/>
                    <a:pt x="372995" y="452348"/>
                  </a:cubicBezTo>
                  <a:cubicBezTo>
                    <a:pt x="345097" y="452348"/>
                    <a:pt x="323248" y="444377"/>
                    <a:pt x="307449" y="428436"/>
                  </a:cubicBezTo>
                  <a:cubicBezTo>
                    <a:pt x="291649" y="412494"/>
                    <a:pt x="283750" y="389791"/>
                    <a:pt x="283750" y="360327"/>
                  </a:cubicBezTo>
                  <a:cubicBezTo>
                    <a:pt x="283750" y="297272"/>
                    <a:pt x="329155" y="264178"/>
                    <a:pt x="419966" y="261118"/>
                  </a:cubicBezTo>
                  <a:lnTo>
                    <a:pt x="467649" y="259410"/>
                  </a:lnTo>
                  <a:lnTo>
                    <a:pt x="467649" y="240052"/>
                  </a:lnTo>
                  <a:cubicBezTo>
                    <a:pt x="467649" y="215570"/>
                    <a:pt x="462881" y="197422"/>
                    <a:pt x="453416" y="185750"/>
                  </a:cubicBezTo>
                  <a:cubicBezTo>
                    <a:pt x="443950" y="174079"/>
                    <a:pt x="428720" y="168243"/>
                    <a:pt x="407868" y="168243"/>
                  </a:cubicBezTo>
                  <a:cubicBezTo>
                    <a:pt x="384453" y="168243"/>
                    <a:pt x="357907" y="176214"/>
                    <a:pt x="328372" y="192155"/>
                  </a:cubicBezTo>
                  <a:lnTo>
                    <a:pt x="315277" y="155931"/>
                  </a:lnTo>
                  <a:cubicBezTo>
                    <a:pt x="329155" y="147604"/>
                    <a:pt x="344314" y="140985"/>
                    <a:pt x="360825" y="136288"/>
                  </a:cubicBezTo>
                  <a:cubicBezTo>
                    <a:pt x="377336" y="131520"/>
                    <a:pt x="393848" y="129171"/>
                    <a:pt x="410430" y="129171"/>
                  </a:cubicBezTo>
                  <a:cubicBezTo>
                    <a:pt x="443950" y="129171"/>
                    <a:pt x="468788" y="137427"/>
                    <a:pt x="484943" y="153938"/>
                  </a:cubicBezTo>
                  <a:cubicBezTo>
                    <a:pt x="501099" y="170449"/>
                    <a:pt x="509212" y="196995"/>
                    <a:pt x="509212" y="233433"/>
                  </a:cubicBezTo>
                  <a:lnTo>
                    <a:pt x="509212" y="446584"/>
                  </a:lnTo>
                  <a:lnTo>
                    <a:pt x="477684" y="446584"/>
                  </a:lnTo>
                  <a:close/>
                  <a:moveTo>
                    <a:pt x="381393" y="413277"/>
                  </a:moveTo>
                  <a:cubicBezTo>
                    <a:pt x="407868" y="413277"/>
                    <a:pt x="428720" y="405234"/>
                    <a:pt x="443879" y="389079"/>
                  </a:cubicBezTo>
                  <a:cubicBezTo>
                    <a:pt x="459038" y="372924"/>
                    <a:pt x="466582" y="350292"/>
                    <a:pt x="466582" y="321255"/>
                  </a:cubicBezTo>
                  <a:lnTo>
                    <a:pt x="466582" y="293073"/>
                  </a:lnTo>
                  <a:lnTo>
                    <a:pt x="424023" y="295065"/>
                  </a:lnTo>
                  <a:cubicBezTo>
                    <a:pt x="390147" y="296418"/>
                    <a:pt x="365736" y="302253"/>
                    <a:pt x="350790" y="312573"/>
                  </a:cubicBezTo>
                  <a:cubicBezTo>
                    <a:pt x="335845" y="322963"/>
                    <a:pt x="328372" y="339048"/>
                    <a:pt x="328372" y="360896"/>
                  </a:cubicBezTo>
                  <a:cubicBezTo>
                    <a:pt x="328372" y="377977"/>
                    <a:pt x="332998" y="391001"/>
                    <a:pt x="342321" y="399968"/>
                  </a:cubicBezTo>
                  <a:cubicBezTo>
                    <a:pt x="351645" y="408935"/>
                    <a:pt x="364668" y="413348"/>
                    <a:pt x="381464" y="413348"/>
                  </a:cubicBezTo>
                  <a:close/>
                  <a:moveTo>
                    <a:pt x="638241" y="286739"/>
                  </a:moveTo>
                  <a:lnTo>
                    <a:pt x="540526" y="134295"/>
                  </a:lnTo>
                  <a:lnTo>
                    <a:pt x="588992" y="134295"/>
                  </a:lnTo>
                  <a:lnTo>
                    <a:pt x="663150" y="254001"/>
                  </a:lnTo>
                  <a:lnTo>
                    <a:pt x="737023" y="134295"/>
                  </a:lnTo>
                  <a:lnTo>
                    <a:pt x="784991" y="134295"/>
                  </a:lnTo>
                  <a:lnTo>
                    <a:pt x="687276" y="286739"/>
                  </a:lnTo>
                  <a:lnTo>
                    <a:pt x="790115" y="446655"/>
                  </a:lnTo>
                  <a:lnTo>
                    <a:pt x="741862" y="446655"/>
                  </a:lnTo>
                  <a:lnTo>
                    <a:pt x="663150" y="320117"/>
                  </a:lnTo>
                  <a:lnTo>
                    <a:pt x="583654" y="446655"/>
                  </a:lnTo>
                  <a:lnTo>
                    <a:pt x="535402" y="446655"/>
                  </a:lnTo>
                  <a:lnTo>
                    <a:pt x="638241" y="286739"/>
                  </a:lnTo>
                  <a:close/>
                  <a:moveTo>
                    <a:pt x="936224" y="29962"/>
                  </a:moveTo>
                  <a:lnTo>
                    <a:pt x="1042123" y="29962"/>
                  </a:lnTo>
                  <a:cubicBezTo>
                    <a:pt x="1091870" y="29962"/>
                    <a:pt x="1127881" y="38218"/>
                    <a:pt x="1150086" y="54729"/>
                  </a:cubicBezTo>
                  <a:cubicBezTo>
                    <a:pt x="1172291" y="71240"/>
                    <a:pt x="1183464" y="97359"/>
                    <a:pt x="1183464" y="133085"/>
                  </a:cubicBezTo>
                  <a:cubicBezTo>
                    <a:pt x="1183464" y="157781"/>
                    <a:pt x="1177272" y="178135"/>
                    <a:pt x="1164889" y="194219"/>
                  </a:cubicBezTo>
                  <a:cubicBezTo>
                    <a:pt x="1152506" y="210303"/>
                    <a:pt x="1134429" y="220694"/>
                    <a:pt x="1110659" y="225391"/>
                  </a:cubicBezTo>
                  <a:lnTo>
                    <a:pt x="1110659" y="228238"/>
                  </a:lnTo>
                  <a:cubicBezTo>
                    <a:pt x="1167594" y="239056"/>
                    <a:pt x="1196061" y="272291"/>
                    <a:pt x="1196061" y="328016"/>
                  </a:cubicBezTo>
                  <a:cubicBezTo>
                    <a:pt x="1196061" y="365238"/>
                    <a:pt x="1184745" y="394346"/>
                    <a:pt x="1162042" y="415198"/>
                  </a:cubicBezTo>
                  <a:cubicBezTo>
                    <a:pt x="1139411" y="436122"/>
                    <a:pt x="1107741" y="446512"/>
                    <a:pt x="1067032" y="446512"/>
                  </a:cubicBezTo>
                  <a:lnTo>
                    <a:pt x="936224" y="446512"/>
                  </a:lnTo>
                  <a:lnTo>
                    <a:pt x="936224" y="29820"/>
                  </a:lnTo>
                  <a:close/>
                  <a:moveTo>
                    <a:pt x="979851" y="208382"/>
                  </a:moveTo>
                  <a:lnTo>
                    <a:pt x="1051660" y="208382"/>
                  </a:lnTo>
                  <a:cubicBezTo>
                    <a:pt x="1082405" y="208382"/>
                    <a:pt x="1104609" y="203044"/>
                    <a:pt x="1118060" y="192298"/>
                  </a:cubicBezTo>
                  <a:cubicBezTo>
                    <a:pt x="1131582" y="181551"/>
                    <a:pt x="1138343" y="163474"/>
                    <a:pt x="1138343" y="137996"/>
                  </a:cubicBezTo>
                  <a:cubicBezTo>
                    <a:pt x="1138343" y="114653"/>
                    <a:pt x="1130799" y="97786"/>
                    <a:pt x="1115783" y="87395"/>
                  </a:cubicBezTo>
                  <a:cubicBezTo>
                    <a:pt x="1100766" y="77076"/>
                    <a:pt x="1076782" y="71880"/>
                    <a:pt x="1043974" y="71880"/>
                  </a:cubicBezTo>
                  <a:lnTo>
                    <a:pt x="979851" y="71880"/>
                  </a:lnTo>
                  <a:lnTo>
                    <a:pt x="979851" y="208382"/>
                  </a:lnTo>
                  <a:close/>
                  <a:moveTo>
                    <a:pt x="979851" y="249446"/>
                  </a:moveTo>
                  <a:lnTo>
                    <a:pt x="979851" y="405306"/>
                  </a:lnTo>
                  <a:lnTo>
                    <a:pt x="1058065" y="405306"/>
                  </a:lnTo>
                  <a:cubicBezTo>
                    <a:pt x="1088312" y="405306"/>
                    <a:pt x="1111086" y="398829"/>
                    <a:pt x="1126387" y="385805"/>
                  </a:cubicBezTo>
                  <a:cubicBezTo>
                    <a:pt x="1141688" y="372782"/>
                    <a:pt x="1149374" y="352427"/>
                    <a:pt x="1149374" y="324672"/>
                  </a:cubicBezTo>
                  <a:cubicBezTo>
                    <a:pt x="1149374" y="298837"/>
                    <a:pt x="1141546" y="279835"/>
                    <a:pt x="1125889" y="267665"/>
                  </a:cubicBezTo>
                  <a:cubicBezTo>
                    <a:pt x="1110232" y="255496"/>
                    <a:pt x="1086461" y="249446"/>
                    <a:pt x="1054435" y="249446"/>
                  </a:cubicBezTo>
                  <a:lnTo>
                    <a:pt x="979779" y="249446"/>
                  </a:lnTo>
                  <a:close/>
                  <a:moveTo>
                    <a:pt x="1362738" y="452348"/>
                  </a:moveTo>
                  <a:cubicBezTo>
                    <a:pt x="1321176" y="452348"/>
                    <a:pt x="1288367" y="438257"/>
                    <a:pt x="1264383" y="410145"/>
                  </a:cubicBezTo>
                  <a:cubicBezTo>
                    <a:pt x="1240328" y="382033"/>
                    <a:pt x="1228372" y="342962"/>
                    <a:pt x="1228372" y="293001"/>
                  </a:cubicBezTo>
                  <a:cubicBezTo>
                    <a:pt x="1228372" y="243041"/>
                    <a:pt x="1239545" y="202688"/>
                    <a:pt x="1261821" y="173011"/>
                  </a:cubicBezTo>
                  <a:cubicBezTo>
                    <a:pt x="1284168" y="143405"/>
                    <a:pt x="1314130" y="128531"/>
                    <a:pt x="1351707" y="128531"/>
                  </a:cubicBezTo>
                  <a:cubicBezTo>
                    <a:pt x="1386936" y="128531"/>
                    <a:pt x="1414834" y="141412"/>
                    <a:pt x="1435330" y="167175"/>
                  </a:cubicBezTo>
                  <a:cubicBezTo>
                    <a:pt x="1455827" y="192938"/>
                    <a:pt x="1466075" y="226886"/>
                    <a:pt x="1466075" y="269089"/>
                  </a:cubicBezTo>
                  <a:lnTo>
                    <a:pt x="1466075" y="298980"/>
                  </a:lnTo>
                  <a:lnTo>
                    <a:pt x="1272425" y="298980"/>
                  </a:lnTo>
                  <a:cubicBezTo>
                    <a:pt x="1273279" y="335631"/>
                    <a:pt x="1281606" y="363458"/>
                    <a:pt x="1297405" y="382460"/>
                  </a:cubicBezTo>
                  <a:cubicBezTo>
                    <a:pt x="1313205" y="401463"/>
                    <a:pt x="1335481" y="410928"/>
                    <a:pt x="1364233" y="410928"/>
                  </a:cubicBezTo>
                  <a:cubicBezTo>
                    <a:pt x="1394479" y="410928"/>
                    <a:pt x="1424441" y="403882"/>
                    <a:pt x="1453976" y="389862"/>
                  </a:cubicBezTo>
                  <a:lnTo>
                    <a:pt x="1453976" y="432065"/>
                  </a:lnTo>
                  <a:cubicBezTo>
                    <a:pt x="1438960" y="439253"/>
                    <a:pt x="1424726" y="444448"/>
                    <a:pt x="1411275" y="447580"/>
                  </a:cubicBezTo>
                  <a:cubicBezTo>
                    <a:pt x="1397824" y="450711"/>
                    <a:pt x="1381669" y="452277"/>
                    <a:pt x="1362667" y="452277"/>
                  </a:cubicBezTo>
                  <a:close/>
                  <a:moveTo>
                    <a:pt x="1351209" y="168172"/>
                  </a:moveTo>
                  <a:cubicBezTo>
                    <a:pt x="1328648" y="168172"/>
                    <a:pt x="1310643" y="176356"/>
                    <a:pt x="1297192" y="192654"/>
                  </a:cubicBezTo>
                  <a:cubicBezTo>
                    <a:pt x="1283741" y="209022"/>
                    <a:pt x="1275841" y="231583"/>
                    <a:pt x="1273493" y="260477"/>
                  </a:cubicBezTo>
                  <a:lnTo>
                    <a:pt x="1420456" y="260477"/>
                  </a:lnTo>
                  <a:cubicBezTo>
                    <a:pt x="1420456" y="230658"/>
                    <a:pt x="1414478" y="207813"/>
                    <a:pt x="1402521" y="191942"/>
                  </a:cubicBezTo>
                  <a:cubicBezTo>
                    <a:pt x="1390565" y="176071"/>
                    <a:pt x="1373485" y="168172"/>
                    <a:pt x="1351209" y="168172"/>
                  </a:cubicBezTo>
                  <a:close/>
                  <a:moveTo>
                    <a:pt x="1704775" y="446584"/>
                  </a:moveTo>
                  <a:lnTo>
                    <a:pt x="1704775" y="244536"/>
                  </a:lnTo>
                  <a:cubicBezTo>
                    <a:pt x="1704775" y="219057"/>
                    <a:pt x="1699580" y="200055"/>
                    <a:pt x="1689118" y="187529"/>
                  </a:cubicBezTo>
                  <a:cubicBezTo>
                    <a:pt x="1678656" y="175004"/>
                    <a:pt x="1662358" y="168741"/>
                    <a:pt x="1640154" y="168741"/>
                  </a:cubicBezTo>
                  <a:cubicBezTo>
                    <a:pt x="1610761" y="168741"/>
                    <a:pt x="1589197" y="177566"/>
                    <a:pt x="1575533" y="195216"/>
                  </a:cubicBezTo>
                  <a:cubicBezTo>
                    <a:pt x="1561868" y="212865"/>
                    <a:pt x="1555036" y="242045"/>
                    <a:pt x="1555036" y="282682"/>
                  </a:cubicBezTo>
                  <a:lnTo>
                    <a:pt x="1555036" y="446584"/>
                  </a:lnTo>
                  <a:lnTo>
                    <a:pt x="1512477" y="446584"/>
                  </a:lnTo>
                  <a:lnTo>
                    <a:pt x="1512477" y="134224"/>
                  </a:lnTo>
                  <a:lnTo>
                    <a:pt x="1547136" y="134224"/>
                  </a:lnTo>
                  <a:lnTo>
                    <a:pt x="1554040" y="176997"/>
                  </a:lnTo>
                  <a:lnTo>
                    <a:pt x="1556104" y="176997"/>
                  </a:lnTo>
                  <a:cubicBezTo>
                    <a:pt x="1564857" y="161624"/>
                    <a:pt x="1577027" y="149668"/>
                    <a:pt x="1592755" y="141199"/>
                  </a:cubicBezTo>
                  <a:cubicBezTo>
                    <a:pt x="1608484" y="132730"/>
                    <a:pt x="1625991" y="128531"/>
                    <a:pt x="1645349" y="128531"/>
                  </a:cubicBezTo>
                  <a:cubicBezTo>
                    <a:pt x="1679225" y="128531"/>
                    <a:pt x="1704704" y="137640"/>
                    <a:pt x="1721784" y="155717"/>
                  </a:cubicBezTo>
                  <a:cubicBezTo>
                    <a:pt x="1738865" y="173865"/>
                    <a:pt x="1747405" y="202902"/>
                    <a:pt x="1747405" y="242756"/>
                  </a:cubicBezTo>
                  <a:lnTo>
                    <a:pt x="1747405" y="446512"/>
                  </a:lnTo>
                  <a:lnTo>
                    <a:pt x="1704846" y="446512"/>
                  </a:lnTo>
                  <a:close/>
                  <a:moveTo>
                    <a:pt x="1927462" y="452277"/>
                  </a:moveTo>
                  <a:cubicBezTo>
                    <a:pt x="1885899" y="452277"/>
                    <a:pt x="1853090" y="438186"/>
                    <a:pt x="1829107" y="410074"/>
                  </a:cubicBezTo>
                  <a:cubicBezTo>
                    <a:pt x="1805052" y="381962"/>
                    <a:pt x="1793095" y="342891"/>
                    <a:pt x="1793095" y="292930"/>
                  </a:cubicBezTo>
                  <a:cubicBezTo>
                    <a:pt x="1793095" y="242970"/>
                    <a:pt x="1804269" y="202617"/>
                    <a:pt x="1826544" y="172940"/>
                  </a:cubicBezTo>
                  <a:cubicBezTo>
                    <a:pt x="1848891" y="143334"/>
                    <a:pt x="1878853" y="128459"/>
                    <a:pt x="1916431" y="128459"/>
                  </a:cubicBezTo>
                  <a:cubicBezTo>
                    <a:pt x="1951659" y="128459"/>
                    <a:pt x="1979557" y="141341"/>
                    <a:pt x="2000054" y="167104"/>
                  </a:cubicBezTo>
                  <a:cubicBezTo>
                    <a:pt x="2020550" y="192867"/>
                    <a:pt x="2030799" y="226815"/>
                    <a:pt x="2030799" y="269018"/>
                  </a:cubicBezTo>
                  <a:lnTo>
                    <a:pt x="2030799" y="298909"/>
                  </a:lnTo>
                  <a:lnTo>
                    <a:pt x="1837149" y="298909"/>
                  </a:lnTo>
                  <a:cubicBezTo>
                    <a:pt x="1838003" y="335560"/>
                    <a:pt x="1846329" y="363387"/>
                    <a:pt x="1862129" y="382389"/>
                  </a:cubicBezTo>
                  <a:cubicBezTo>
                    <a:pt x="1877928" y="401391"/>
                    <a:pt x="1900204" y="410857"/>
                    <a:pt x="1928956" y="410857"/>
                  </a:cubicBezTo>
                  <a:cubicBezTo>
                    <a:pt x="1959203" y="410857"/>
                    <a:pt x="1989165" y="403811"/>
                    <a:pt x="2018700" y="389791"/>
                  </a:cubicBezTo>
                  <a:lnTo>
                    <a:pt x="2018700" y="431994"/>
                  </a:lnTo>
                  <a:cubicBezTo>
                    <a:pt x="2003683" y="439182"/>
                    <a:pt x="1989450" y="444377"/>
                    <a:pt x="1975999" y="447509"/>
                  </a:cubicBezTo>
                  <a:cubicBezTo>
                    <a:pt x="1962548" y="450640"/>
                    <a:pt x="1946392" y="452206"/>
                    <a:pt x="1927391" y="452206"/>
                  </a:cubicBezTo>
                  <a:close/>
                  <a:moveTo>
                    <a:pt x="1915932" y="168100"/>
                  </a:moveTo>
                  <a:cubicBezTo>
                    <a:pt x="1893372" y="168100"/>
                    <a:pt x="1875366" y="176285"/>
                    <a:pt x="1861915" y="192582"/>
                  </a:cubicBezTo>
                  <a:cubicBezTo>
                    <a:pt x="1848465" y="208951"/>
                    <a:pt x="1840565" y="231512"/>
                    <a:pt x="1838216" y="260406"/>
                  </a:cubicBezTo>
                  <a:lnTo>
                    <a:pt x="1985179" y="260406"/>
                  </a:lnTo>
                  <a:cubicBezTo>
                    <a:pt x="1985179" y="230587"/>
                    <a:pt x="1979201" y="207741"/>
                    <a:pt x="1967245" y="191871"/>
                  </a:cubicBezTo>
                  <a:cubicBezTo>
                    <a:pt x="1955289" y="176000"/>
                    <a:pt x="1938208" y="168100"/>
                    <a:pt x="1915932" y="168100"/>
                  </a:cubicBezTo>
                  <a:close/>
                  <a:moveTo>
                    <a:pt x="2203881" y="170947"/>
                  </a:moveTo>
                  <a:lnTo>
                    <a:pt x="2132285" y="170947"/>
                  </a:lnTo>
                  <a:lnTo>
                    <a:pt x="2132285" y="446512"/>
                  </a:lnTo>
                  <a:lnTo>
                    <a:pt x="2089726" y="446512"/>
                  </a:lnTo>
                  <a:lnTo>
                    <a:pt x="2089726" y="170947"/>
                  </a:lnTo>
                  <a:lnTo>
                    <a:pt x="2039481" y="170947"/>
                  </a:lnTo>
                  <a:lnTo>
                    <a:pt x="2039481" y="149597"/>
                  </a:lnTo>
                  <a:lnTo>
                    <a:pt x="2089726" y="132516"/>
                  </a:lnTo>
                  <a:lnTo>
                    <a:pt x="2089726" y="115151"/>
                  </a:lnTo>
                  <a:cubicBezTo>
                    <a:pt x="2089726" y="38360"/>
                    <a:pt x="2119902" y="0"/>
                    <a:pt x="2180253" y="0"/>
                  </a:cubicBezTo>
                  <a:cubicBezTo>
                    <a:pt x="2195127" y="0"/>
                    <a:pt x="2212564" y="3345"/>
                    <a:pt x="2232562" y="9964"/>
                  </a:cubicBezTo>
                  <a:lnTo>
                    <a:pt x="2221531" y="47896"/>
                  </a:lnTo>
                  <a:cubicBezTo>
                    <a:pt x="2205091" y="41989"/>
                    <a:pt x="2191071" y="39072"/>
                    <a:pt x="2179470" y="39072"/>
                  </a:cubicBezTo>
                  <a:cubicBezTo>
                    <a:pt x="2163386" y="39072"/>
                    <a:pt x="2151501" y="44979"/>
                    <a:pt x="2143815" y="56864"/>
                  </a:cubicBezTo>
                  <a:cubicBezTo>
                    <a:pt x="2136128" y="68749"/>
                    <a:pt x="2132285" y="87751"/>
                    <a:pt x="2132285" y="114012"/>
                  </a:cubicBezTo>
                  <a:lnTo>
                    <a:pt x="2132285" y="134224"/>
                  </a:lnTo>
                  <a:lnTo>
                    <a:pt x="2203881" y="134224"/>
                  </a:lnTo>
                  <a:lnTo>
                    <a:pt x="2203881" y="171018"/>
                  </a:lnTo>
                  <a:close/>
                  <a:moveTo>
                    <a:pt x="2251564" y="49533"/>
                  </a:moveTo>
                  <a:cubicBezTo>
                    <a:pt x="2251564" y="38716"/>
                    <a:pt x="2253984" y="30745"/>
                    <a:pt x="2258752" y="25763"/>
                  </a:cubicBezTo>
                  <a:cubicBezTo>
                    <a:pt x="2263520" y="20710"/>
                    <a:pt x="2269499" y="18219"/>
                    <a:pt x="2276686" y="18219"/>
                  </a:cubicBezTo>
                  <a:cubicBezTo>
                    <a:pt x="2283875" y="18219"/>
                    <a:pt x="2289426" y="20781"/>
                    <a:pt x="2294408" y="25905"/>
                  </a:cubicBezTo>
                  <a:cubicBezTo>
                    <a:pt x="2299389" y="31029"/>
                    <a:pt x="2301880" y="38929"/>
                    <a:pt x="2301880" y="49533"/>
                  </a:cubicBezTo>
                  <a:cubicBezTo>
                    <a:pt x="2301880" y="60138"/>
                    <a:pt x="2299389" y="68108"/>
                    <a:pt x="2294408" y="73304"/>
                  </a:cubicBezTo>
                  <a:cubicBezTo>
                    <a:pt x="2289426" y="78499"/>
                    <a:pt x="2283519" y="81132"/>
                    <a:pt x="2276686" y="81132"/>
                  </a:cubicBezTo>
                  <a:cubicBezTo>
                    <a:pt x="2269499" y="81132"/>
                    <a:pt x="2263520" y="78499"/>
                    <a:pt x="2258752" y="73304"/>
                  </a:cubicBezTo>
                  <a:cubicBezTo>
                    <a:pt x="2253984" y="68108"/>
                    <a:pt x="2251564" y="60138"/>
                    <a:pt x="2251564" y="49533"/>
                  </a:cubicBezTo>
                  <a:close/>
                  <a:moveTo>
                    <a:pt x="2297753" y="446512"/>
                  </a:moveTo>
                  <a:lnTo>
                    <a:pt x="2255194" y="446512"/>
                  </a:lnTo>
                  <a:lnTo>
                    <a:pt x="2255194" y="134153"/>
                  </a:lnTo>
                  <a:lnTo>
                    <a:pt x="2297753" y="134153"/>
                  </a:lnTo>
                  <a:lnTo>
                    <a:pt x="2297753" y="446512"/>
                  </a:lnTo>
                  <a:close/>
                  <a:moveTo>
                    <a:pt x="2452687" y="413134"/>
                  </a:moveTo>
                  <a:cubicBezTo>
                    <a:pt x="2460231" y="413134"/>
                    <a:pt x="2467490" y="412494"/>
                    <a:pt x="2474464" y="411284"/>
                  </a:cubicBezTo>
                  <a:cubicBezTo>
                    <a:pt x="2481439" y="410074"/>
                    <a:pt x="2487061" y="408793"/>
                    <a:pt x="2491118" y="407441"/>
                  </a:cubicBezTo>
                  <a:lnTo>
                    <a:pt x="2491118" y="443666"/>
                  </a:lnTo>
                  <a:cubicBezTo>
                    <a:pt x="2486492" y="446156"/>
                    <a:pt x="2479731" y="448149"/>
                    <a:pt x="2470692" y="449786"/>
                  </a:cubicBezTo>
                  <a:cubicBezTo>
                    <a:pt x="2461725" y="451423"/>
                    <a:pt x="2453612" y="452206"/>
                    <a:pt x="2446424" y="452206"/>
                  </a:cubicBezTo>
                  <a:cubicBezTo>
                    <a:pt x="2392051" y="452206"/>
                    <a:pt x="2364865" y="420393"/>
                    <a:pt x="2364865" y="356697"/>
                  </a:cubicBezTo>
                  <a:lnTo>
                    <a:pt x="2364865" y="170876"/>
                  </a:lnTo>
                  <a:lnTo>
                    <a:pt x="2324583" y="170876"/>
                  </a:lnTo>
                  <a:lnTo>
                    <a:pt x="2324583" y="148102"/>
                  </a:lnTo>
                  <a:lnTo>
                    <a:pt x="2364865" y="128459"/>
                  </a:lnTo>
                  <a:lnTo>
                    <a:pt x="2382799" y="61774"/>
                  </a:lnTo>
                  <a:lnTo>
                    <a:pt x="2407423" y="61774"/>
                  </a:lnTo>
                  <a:lnTo>
                    <a:pt x="2407423" y="134153"/>
                  </a:lnTo>
                  <a:lnTo>
                    <a:pt x="2488983" y="134153"/>
                  </a:lnTo>
                  <a:lnTo>
                    <a:pt x="2488983" y="170947"/>
                  </a:lnTo>
                  <a:lnTo>
                    <a:pt x="2407423" y="170947"/>
                  </a:lnTo>
                  <a:lnTo>
                    <a:pt x="2407423" y="354776"/>
                  </a:lnTo>
                  <a:cubicBezTo>
                    <a:pt x="2407423" y="373564"/>
                    <a:pt x="2411409" y="388012"/>
                    <a:pt x="2419451" y="398118"/>
                  </a:cubicBezTo>
                  <a:cubicBezTo>
                    <a:pt x="2427493" y="408224"/>
                    <a:pt x="2438524" y="413205"/>
                    <a:pt x="2452544" y="413205"/>
                  </a:cubicBezTo>
                  <a:close/>
                  <a:moveTo>
                    <a:pt x="2702418" y="361252"/>
                  </a:moveTo>
                  <a:cubicBezTo>
                    <a:pt x="2702418" y="390289"/>
                    <a:pt x="2692668" y="412778"/>
                    <a:pt x="2673167" y="428507"/>
                  </a:cubicBezTo>
                  <a:cubicBezTo>
                    <a:pt x="2653667" y="444306"/>
                    <a:pt x="2626338" y="452135"/>
                    <a:pt x="2591110" y="452135"/>
                  </a:cubicBezTo>
                  <a:cubicBezTo>
                    <a:pt x="2553817" y="452135"/>
                    <a:pt x="2524781" y="445587"/>
                    <a:pt x="2503928" y="432492"/>
                  </a:cubicBezTo>
                  <a:lnTo>
                    <a:pt x="2503928" y="388581"/>
                  </a:lnTo>
                  <a:cubicBezTo>
                    <a:pt x="2517450" y="396196"/>
                    <a:pt x="2531897" y="402174"/>
                    <a:pt x="2547412" y="406516"/>
                  </a:cubicBezTo>
                  <a:cubicBezTo>
                    <a:pt x="2562856" y="410857"/>
                    <a:pt x="2577801" y="413063"/>
                    <a:pt x="2592177" y="413063"/>
                  </a:cubicBezTo>
                  <a:cubicBezTo>
                    <a:pt x="2614382" y="413063"/>
                    <a:pt x="2631534" y="409149"/>
                    <a:pt x="2643490" y="401249"/>
                  </a:cubicBezTo>
                  <a:cubicBezTo>
                    <a:pt x="2655446" y="393349"/>
                    <a:pt x="2661424" y="381322"/>
                    <a:pt x="2661424" y="365167"/>
                  </a:cubicBezTo>
                  <a:cubicBezTo>
                    <a:pt x="2661424" y="352997"/>
                    <a:pt x="2656656" y="342606"/>
                    <a:pt x="2647191" y="333995"/>
                  </a:cubicBezTo>
                  <a:cubicBezTo>
                    <a:pt x="2637725" y="325383"/>
                    <a:pt x="2619221" y="315135"/>
                    <a:pt x="2591679" y="303392"/>
                  </a:cubicBezTo>
                  <a:cubicBezTo>
                    <a:pt x="2565489" y="292574"/>
                    <a:pt x="2546914" y="283109"/>
                    <a:pt x="2535883" y="275067"/>
                  </a:cubicBezTo>
                  <a:cubicBezTo>
                    <a:pt x="2524852" y="267025"/>
                    <a:pt x="2516667" y="257844"/>
                    <a:pt x="2511259" y="247596"/>
                  </a:cubicBezTo>
                  <a:cubicBezTo>
                    <a:pt x="2505850" y="237348"/>
                    <a:pt x="2503145" y="225106"/>
                    <a:pt x="2503145" y="210802"/>
                  </a:cubicBezTo>
                  <a:cubicBezTo>
                    <a:pt x="2503145" y="185323"/>
                    <a:pt x="2512468" y="165254"/>
                    <a:pt x="2531115" y="150522"/>
                  </a:cubicBezTo>
                  <a:cubicBezTo>
                    <a:pt x="2549761" y="135790"/>
                    <a:pt x="2575310" y="128459"/>
                    <a:pt x="2607834" y="128459"/>
                  </a:cubicBezTo>
                  <a:cubicBezTo>
                    <a:pt x="2638081" y="128459"/>
                    <a:pt x="2667687" y="135292"/>
                    <a:pt x="2696582" y="148956"/>
                  </a:cubicBezTo>
                  <a:lnTo>
                    <a:pt x="2681423" y="187458"/>
                  </a:lnTo>
                  <a:cubicBezTo>
                    <a:pt x="2653240" y="174506"/>
                    <a:pt x="2627619" y="168100"/>
                    <a:pt x="2604703" y="168100"/>
                  </a:cubicBezTo>
                  <a:cubicBezTo>
                    <a:pt x="2584491" y="168100"/>
                    <a:pt x="2569332" y="171588"/>
                    <a:pt x="2559013" y="178633"/>
                  </a:cubicBezTo>
                  <a:cubicBezTo>
                    <a:pt x="2548764" y="185679"/>
                    <a:pt x="2543640" y="195358"/>
                    <a:pt x="2543640" y="207670"/>
                  </a:cubicBezTo>
                  <a:cubicBezTo>
                    <a:pt x="2543640" y="216068"/>
                    <a:pt x="2545562" y="223185"/>
                    <a:pt x="2549405" y="229021"/>
                  </a:cubicBezTo>
                  <a:cubicBezTo>
                    <a:pt x="2553248" y="234928"/>
                    <a:pt x="2559440" y="240550"/>
                    <a:pt x="2567980" y="245817"/>
                  </a:cubicBezTo>
                  <a:cubicBezTo>
                    <a:pt x="2576520" y="251154"/>
                    <a:pt x="2592960" y="258840"/>
                    <a:pt x="2617229" y="268875"/>
                  </a:cubicBezTo>
                  <a:cubicBezTo>
                    <a:pt x="2650607" y="282397"/>
                    <a:pt x="2673096" y="295919"/>
                    <a:pt x="2684839" y="309655"/>
                  </a:cubicBezTo>
                  <a:cubicBezTo>
                    <a:pt x="2696582" y="323319"/>
                    <a:pt x="2702418" y="340542"/>
                    <a:pt x="2702418" y="361252"/>
                  </a:cubicBezTo>
                  <a:close/>
                </a:path>
              </a:pathLst>
            </a:custGeom>
            <a:solidFill>
              <a:srgbClr val="004273"/>
            </a:solidFill>
            <a:ln w="7116"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2C1EB07F-8CBB-D352-2A75-EB9DC3E57AC5}"/>
              </a:ext>
            </a:extLst>
          </p:cNvPr>
          <p:cNvSpPr/>
          <p:nvPr/>
        </p:nvSpPr>
        <p:spPr>
          <a:xfrm>
            <a:off x="6360198" y="3195362"/>
            <a:ext cx="682273" cy="682910"/>
          </a:xfrm>
          <a:custGeom>
            <a:avLst/>
            <a:gdLst>
              <a:gd name="connsiteX0" fmla="*/ 266883 w 684785"/>
              <a:gd name="connsiteY0" fmla="*/ 419966 h 685425"/>
              <a:gd name="connsiteX1" fmla="*/ 0 w 684785"/>
              <a:gd name="connsiteY1" fmla="*/ 419966 h 685425"/>
              <a:gd name="connsiteX2" fmla="*/ 0 w 684785"/>
              <a:gd name="connsiteY2" fmla="*/ 268946 h 685425"/>
              <a:gd name="connsiteX3" fmla="*/ 266883 w 684785"/>
              <a:gd name="connsiteY3" fmla="*/ 268946 h 685425"/>
              <a:gd name="connsiteX4" fmla="*/ 266883 w 684785"/>
              <a:gd name="connsiteY4" fmla="*/ 0 h 685425"/>
              <a:gd name="connsiteX5" fmla="*/ 417903 w 684785"/>
              <a:gd name="connsiteY5" fmla="*/ 0 h 685425"/>
              <a:gd name="connsiteX6" fmla="*/ 417903 w 684785"/>
              <a:gd name="connsiteY6" fmla="*/ 268946 h 685425"/>
              <a:gd name="connsiteX7" fmla="*/ 684785 w 684785"/>
              <a:gd name="connsiteY7" fmla="*/ 268946 h 685425"/>
              <a:gd name="connsiteX8" fmla="*/ 684785 w 684785"/>
              <a:gd name="connsiteY8" fmla="*/ 419966 h 685425"/>
              <a:gd name="connsiteX9" fmla="*/ 417903 w 684785"/>
              <a:gd name="connsiteY9" fmla="*/ 419966 h 685425"/>
              <a:gd name="connsiteX10" fmla="*/ 417903 w 684785"/>
              <a:gd name="connsiteY10" fmla="*/ 685426 h 685425"/>
              <a:gd name="connsiteX11" fmla="*/ 266883 w 684785"/>
              <a:gd name="connsiteY11" fmla="*/ 685426 h 685425"/>
              <a:gd name="connsiteX12" fmla="*/ 266883 w 684785"/>
              <a:gd name="connsiteY12" fmla="*/ 419966 h 6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785" h="685425">
                <a:moveTo>
                  <a:pt x="266883" y="419966"/>
                </a:moveTo>
                <a:lnTo>
                  <a:pt x="0" y="419966"/>
                </a:lnTo>
                <a:lnTo>
                  <a:pt x="0" y="268946"/>
                </a:lnTo>
                <a:lnTo>
                  <a:pt x="266883" y="268946"/>
                </a:lnTo>
                <a:lnTo>
                  <a:pt x="266883" y="0"/>
                </a:lnTo>
                <a:lnTo>
                  <a:pt x="417903" y="0"/>
                </a:lnTo>
                <a:lnTo>
                  <a:pt x="417903" y="268946"/>
                </a:lnTo>
                <a:lnTo>
                  <a:pt x="684785" y="268946"/>
                </a:lnTo>
                <a:lnTo>
                  <a:pt x="684785" y="419966"/>
                </a:lnTo>
                <a:lnTo>
                  <a:pt x="417903" y="419966"/>
                </a:lnTo>
                <a:lnTo>
                  <a:pt x="417903" y="685426"/>
                </a:lnTo>
                <a:lnTo>
                  <a:pt x="266883" y="685426"/>
                </a:lnTo>
                <a:lnTo>
                  <a:pt x="266883" y="419966"/>
                </a:lnTo>
                <a:close/>
              </a:path>
            </a:pathLst>
          </a:custGeom>
          <a:solidFill>
            <a:srgbClr val="B2A97E"/>
          </a:solidFill>
          <a:ln w="711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EB7CB880-BAC2-EBE2-6AAD-B71F8E7E566C}"/>
              </a:ext>
            </a:extLst>
          </p:cNvPr>
          <p:cNvGrpSpPr/>
          <p:nvPr/>
        </p:nvGrpSpPr>
        <p:grpSpPr>
          <a:xfrm>
            <a:off x="7406388" y="3096291"/>
            <a:ext cx="2218893" cy="881053"/>
            <a:chOff x="5288915" y="3085057"/>
            <a:chExt cx="3098257" cy="1230221"/>
          </a:xfrm>
          <a:solidFill>
            <a:srgbClr val="61B0BB"/>
          </a:solidFill>
        </p:grpSpPr>
        <p:sp>
          <p:nvSpPr>
            <p:cNvPr id="24" name="Freeform: Shape 23">
              <a:extLst>
                <a:ext uri="{FF2B5EF4-FFF2-40B4-BE49-F238E27FC236}">
                  <a16:creationId xmlns:a16="http://schemas.microsoft.com/office/drawing/2014/main" id="{A136C26D-71AE-80D5-0D73-F4D5245BE8B9}"/>
                </a:ext>
              </a:extLst>
            </p:cNvPr>
            <p:cNvSpPr/>
            <p:nvPr/>
          </p:nvSpPr>
          <p:spPr>
            <a:xfrm>
              <a:off x="5288915" y="3085129"/>
              <a:ext cx="585647" cy="841427"/>
            </a:xfrm>
            <a:custGeom>
              <a:avLst/>
              <a:gdLst>
                <a:gd name="connsiteX0" fmla="*/ 561592 w 585647"/>
                <a:gd name="connsiteY0" fmla="*/ 189238 h 841427"/>
                <a:gd name="connsiteX1" fmla="*/ 515119 w 585647"/>
                <a:gd name="connsiteY1" fmla="*/ 319974 h 841427"/>
                <a:gd name="connsiteX2" fmla="*/ 380753 w 585647"/>
                <a:gd name="connsiteY2" fmla="*/ 399185 h 841427"/>
                <a:gd name="connsiteX3" fmla="*/ 380753 w 585647"/>
                <a:gd name="connsiteY3" fmla="*/ 402530 h 841427"/>
                <a:gd name="connsiteX4" fmla="*/ 585647 w 585647"/>
                <a:gd name="connsiteY4" fmla="*/ 596251 h 841427"/>
                <a:gd name="connsiteX5" fmla="*/ 495192 w 585647"/>
                <a:gd name="connsiteY5" fmla="*/ 775952 h 841427"/>
                <a:gd name="connsiteX6" fmla="*/ 244109 w 585647"/>
                <a:gd name="connsiteY6" fmla="*/ 841427 h 841427"/>
                <a:gd name="connsiteX7" fmla="*/ 121770 w 585647"/>
                <a:gd name="connsiteY7" fmla="*/ 831891 h 841427"/>
                <a:gd name="connsiteX8" fmla="*/ 0 w 585647"/>
                <a:gd name="connsiteY8" fmla="*/ 797160 h 841427"/>
                <a:gd name="connsiteX9" fmla="*/ 0 w 585647"/>
                <a:gd name="connsiteY9" fmla="*/ 613474 h 841427"/>
                <a:gd name="connsiteX10" fmla="*/ 109457 w 585647"/>
                <a:gd name="connsiteY10" fmla="*/ 654040 h 841427"/>
                <a:gd name="connsiteX11" fmla="*/ 212225 w 585647"/>
                <a:gd name="connsiteY11" fmla="*/ 667206 h 841427"/>
                <a:gd name="connsiteX12" fmla="*/ 318338 w 585647"/>
                <a:gd name="connsiteY12" fmla="*/ 646781 h 841427"/>
                <a:gd name="connsiteX13" fmla="*/ 351645 w 585647"/>
                <a:gd name="connsiteY13" fmla="*/ 582658 h 841427"/>
                <a:gd name="connsiteX14" fmla="*/ 334279 w 585647"/>
                <a:gd name="connsiteY14" fmla="*/ 530847 h 841427"/>
                <a:gd name="connsiteX15" fmla="*/ 278270 w 585647"/>
                <a:gd name="connsiteY15" fmla="*/ 503376 h 841427"/>
                <a:gd name="connsiteX16" fmla="*/ 177495 w 585647"/>
                <a:gd name="connsiteY16" fmla="*/ 494124 h 841427"/>
                <a:gd name="connsiteX17" fmla="*/ 127107 w 585647"/>
                <a:gd name="connsiteY17" fmla="*/ 494124 h 841427"/>
                <a:gd name="connsiteX18" fmla="*/ 127107 w 585647"/>
                <a:gd name="connsiteY18" fmla="*/ 327803 h 841427"/>
                <a:gd name="connsiteX19" fmla="*/ 178633 w 585647"/>
                <a:gd name="connsiteY19" fmla="*/ 327803 h 841427"/>
                <a:gd name="connsiteX20" fmla="*/ 347161 w 585647"/>
                <a:gd name="connsiteY20" fmla="*/ 241546 h 841427"/>
                <a:gd name="connsiteX21" fmla="*/ 322252 w 585647"/>
                <a:gd name="connsiteY21" fmla="*/ 193436 h 841427"/>
                <a:gd name="connsiteX22" fmla="*/ 255353 w 585647"/>
                <a:gd name="connsiteY22" fmla="*/ 177708 h 841427"/>
                <a:gd name="connsiteX23" fmla="*/ 93017 w 585647"/>
                <a:gd name="connsiteY23" fmla="*/ 230373 h 841427"/>
                <a:gd name="connsiteX24" fmla="*/ 1139 w 585647"/>
                <a:gd name="connsiteY24" fmla="*/ 82840 h 841427"/>
                <a:gd name="connsiteX25" fmla="*/ 134153 w 585647"/>
                <a:gd name="connsiteY25" fmla="*/ 19002 h 841427"/>
                <a:gd name="connsiteX26" fmla="*/ 290084 w 585647"/>
                <a:gd name="connsiteY26" fmla="*/ 0 h 841427"/>
                <a:gd name="connsiteX27" fmla="*/ 489427 w 585647"/>
                <a:gd name="connsiteY27" fmla="*/ 50387 h 841427"/>
                <a:gd name="connsiteX28" fmla="*/ 561663 w 585647"/>
                <a:gd name="connsiteY28" fmla="*/ 189238 h 84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5647" h="841427">
                  <a:moveTo>
                    <a:pt x="561592" y="189238"/>
                  </a:moveTo>
                  <a:cubicBezTo>
                    <a:pt x="561592" y="240052"/>
                    <a:pt x="546077" y="283607"/>
                    <a:pt x="515119" y="319974"/>
                  </a:cubicBezTo>
                  <a:cubicBezTo>
                    <a:pt x="484161" y="356341"/>
                    <a:pt x="439324" y="382745"/>
                    <a:pt x="380753" y="399185"/>
                  </a:cubicBezTo>
                  <a:lnTo>
                    <a:pt x="380753" y="402530"/>
                  </a:lnTo>
                  <a:cubicBezTo>
                    <a:pt x="517396" y="419682"/>
                    <a:pt x="585647" y="484232"/>
                    <a:pt x="585647" y="596251"/>
                  </a:cubicBezTo>
                  <a:cubicBezTo>
                    <a:pt x="585647" y="672402"/>
                    <a:pt x="555472" y="732326"/>
                    <a:pt x="495192" y="775952"/>
                  </a:cubicBezTo>
                  <a:cubicBezTo>
                    <a:pt x="434912" y="819650"/>
                    <a:pt x="351217" y="841427"/>
                    <a:pt x="244109" y="841427"/>
                  </a:cubicBezTo>
                  <a:cubicBezTo>
                    <a:pt x="200055" y="841427"/>
                    <a:pt x="159276" y="838225"/>
                    <a:pt x="121770" y="831891"/>
                  </a:cubicBezTo>
                  <a:cubicBezTo>
                    <a:pt x="84264" y="825557"/>
                    <a:pt x="43626" y="813956"/>
                    <a:pt x="0" y="797160"/>
                  </a:cubicBezTo>
                  <a:lnTo>
                    <a:pt x="0" y="613474"/>
                  </a:lnTo>
                  <a:cubicBezTo>
                    <a:pt x="35798" y="631764"/>
                    <a:pt x="72307" y="645286"/>
                    <a:pt x="109457" y="654040"/>
                  </a:cubicBezTo>
                  <a:cubicBezTo>
                    <a:pt x="146608" y="662794"/>
                    <a:pt x="180840" y="667206"/>
                    <a:pt x="212225" y="667206"/>
                  </a:cubicBezTo>
                  <a:cubicBezTo>
                    <a:pt x="260762" y="667206"/>
                    <a:pt x="296133" y="660374"/>
                    <a:pt x="318338" y="646781"/>
                  </a:cubicBezTo>
                  <a:cubicBezTo>
                    <a:pt x="340542" y="633188"/>
                    <a:pt x="351645" y="611766"/>
                    <a:pt x="351645" y="582658"/>
                  </a:cubicBezTo>
                  <a:cubicBezTo>
                    <a:pt x="351645" y="560240"/>
                    <a:pt x="345880" y="543017"/>
                    <a:pt x="334279" y="530847"/>
                  </a:cubicBezTo>
                  <a:cubicBezTo>
                    <a:pt x="322679" y="518748"/>
                    <a:pt x="304033" y="509568"/>
                    <a:pt x="278270" y="503376"/>
                  </a:cubicBezTo>
                  <a:cubicBezTo>
                    <a:pt x="252507" y="497256"/>
                    <a:pt x="218915" y="494124"/>
                    <a:pt x="177495" y="494124"/>
                  </a:cubicBezTo>
                  <a:lnTo>
                    <a:pt x="127107" y="494124"/>
                  </a:lnTo>
                  <a:lnTo>
                    <a:pt x="127107" y="327803"/>
                  </a:lnTo>
                  <a:lnTo>
                    <a:pt x="178633" y="327803"/>
                  </a:lnTo>
                  <a:cubicBezTo>
                    <a:pt x="291009" y="327803"/>
                    <a:pt x="347161" y="299051"/>
                    <a:pt x="347161" y="241546"/>
                  </a:cubicBezTo>
                  <a:cubicBezTo>
                    <a:pt x="347161" y="219911"/>
                    <a:pt x="338834" y="203827"/>
                    <a:pt x="322252" y="193436"/>
                  </a:cubicBezTo>
                  <a:cubicBezTo>
                    <a:pt x="305670" y="182975"/>
                    <a:pt x="283323" y="177708"/>
                    <a:pt x="255353" y="177708"/>
                  </a:cubicBezTo>
                  <a:cubicBezTo>
                    <a:pt x="203115" y="177708"/>
                    <a:pt x="148956" y="195287"/>
                    <a:pt x="93017" y="230373"/>
                  </a:cubicBezTo>
                  <a:lnTo>
                    <a:pt x="1139" y="82840"/>
                  </a:lnTo>
                  <a:cubicBezTo>
                    <a:pt x="44409" y="53021"/>
                    <a:pt x="88747" y="31741"/>
                    <a:pt x="134153" y="19002"/>
                  </a:cubicBezTo>
                  <a:cubicBezTo>
                    <a:pt x="179487" y="6334"/>
                    <a:pt x="231441" y="0"/>
                    <a:pt x="290084" y="0"/>
                  </a:cubicBezTo>
                  <a:cubicBezTo>
                    <a:pt x="374774" y="0"/>
                    <a:pt x="441246" y="16796"/>
                    <a:pt x="489427" y="50387"/>
                  </a:cubicBezTo>
                  <a:cubicBezTo>
                    <a:pt x="537608" y="83979"/>
                    <a:pt x="561663" y="130239"/>
                    <a:pt x="561663" y="189238"/>
                  </a:cubicBezTo>
                </a:path>
              </a:pathLst>
            </a:custGeom>
            <a:solidFill>
              <a:srgbClr val="61B0BB"/>
            </a:solidFill>
            <a:ln w="711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81EA040-0B26-2452-FF84-8B37D76F3280}"/>
                </a:ext>
              </a:extLst>
            </p:cNvPr>
            <p:cNvSpPr/>
            <p:nvPr/>
          </p:nvSpPr>
          <p:spPr>
            <a:xfrm>
              <a:off x="5855204" y="3085057"/>
              <a:ext cx="603083" cy="830396"/>
            </a:xfrm>
            <a:custGeom>
              <a:avLst/>
              <a:gdLst>
                <a:gd name="connsiteX0" fmla="*/ 602870 w 603083"/>
                <a:gd name="connsiteY0" fmla="*/ 830396 h 830396"/>
                <a:gd name="connsiteX1" fmla="*/ 8825 w 603083"/>
                <a:gd name="connsiteY1" fmla="*/ 830396 h 830396"/>
                <a:gd name="connsiteX2" fmla="*/ 8825 w 603083"/>
                <a:gd name="connsiteY2" fmla="*/ 684785 h 830396"/>
                <a:gd name="connsiteX3" fmla="*/ 208738 w 603083"/>
                <a:gd name="connsiteY3" fmla="*/ 482666 h 830396"/>
                <a:gd name="connsiteX4" fmla="*/ 320757 w 603083"/>
                <a:gd name="connsiteY4" fmla="*/ 360327 h 830396"/>
                <a:gd name="connsiteX5" fmla="*/ 357409 w 603083"/>
                <a:gd name="connsiteY5" fmla="*/ 304033 h 830396"/>
                <a:gd name="connsiteX6" fmla="*/ 367800 w 603083"/>
                <a:gd name="connsiteY6" fmla="*/ 254784 h 830396"/>
                <a:gd name="connsiteX7" fmla="*/ 347090 w 603083"/>
                <a:gd name="connsiteY7" fmla="*/ 204396 h 830396"/>
                <a:gd name="connsiteX8" fmla="*/ 288874 w 603083"/>
                <a:gd name="connsiteY8" fmla="*/ 185893 h 830396"/>
                <a:gd name="connsiteX9" fmla="*/ 210802 w 603083"/>
                <a:gd name="connsiteY9" fmla="*/ 208026 h 830396"/>
                <a:gd name="connsiteX10" fmla="*/ 121485 w 603083"/>
                <a:gd name="connsiteY10" fmla="*/ 273288 h 830396"/>
                <a:gd name="connsiteX11" fmla="*/ 0 w 603083"/>
                <a:gd name="connsiteY11" fmla="*/ 131022 h 830396"/>
                <a:gd name="connsiteX12" fmla="*/ 106397 w 603083"/>
                <a:gd name="connsiteY12" fmla="*/ 50103 h 830396"/>
                <a:gd name="connsiteX13" fmla="*/ 200198 w 603083"/>
                <a:gd name="connsiteY13" fmla="*/ 12882 h 830396"/>
                <a:gd name="connsiteX14" fmla="*/ 314139 w 603083"/>
                <a:gd name="connsiteY14" fmla="*/ 0 h 830396"/>
                <a:gd name="connsiteX15" fmla="*/ 456049 w 603083"/>
                <a:gd name="connsiteY15" fmla="*/ 27969 h 830396"/>
                <a:gd name="connsiteX16" fmla="*/ 552910 w 603083"/>
                <a:gd name="connsiteY16" fmla="*/ 107749 h 830396"/>
                <a:gd name="connsiteX17" fmla="*/ 587355 w 603083"/>
                <a:gd name="connsiteY17" fmla="*/ 223968 h 830396"/>
                <a:gd name="connsiteX18" fmla="*/ 575328 w 603083"/>
                <a:gd name="connsiteY18" fmla="*/ 313000 h 830396"/>
                <a:gd name="connsiteX19" fmla="*/ 538106 w 603083"/>
                <a:gd name="connsiteY19" fmla="*/ 393349 h 830396"/>
                <a:gd name="connsiteX20" fmla="*/ 471208 w 603083"/>
                <a:gd name="connsiteY20" fmla="*/ 476474 h 830396"/>
                <a:gd name="connsiteX21" fmla="*/ 293429 w 603083"/>
                <a:gd name="connsiteY21" fmla="*/ 642226 h 830396"/>
                <a:gd name="connsiteX22" fmla="*/ 293429 w 603083"/>
                <a:gd name="connsiteY22" fmla="*/ 647849 h 830396"/>
                <a:gd name="connsiteX23" fmla="*/ 603083 w 603083"/>
                <a:gd name="connsiteY23" fmla="*/ 647849 h 830396"/>
                <a:gd name="connsiteX24" fmla="*/ 603083 w 603083"/>
                <a:gd name="connsiteY24" fmla="*/ 830396 h 83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083" h="830396">
                  <a:moveTo>
                    <a:pt x="602870" y="830396"/>
                  </a:moveTo>
                  <a:lnTo>
                    <a:pt x="8825" y="830396"/>
                  </a:lnTo>
                  <a:lnTo>
                    <a:pt x="8825" y="684785"/>
                  </a:lnTo>
                  <a:lnTo>
                    <a:pt x="208738" y="482666"/>
                  </a:lnTo>
                  <a:cubicBezTo>
                    <a:pt x="265815" y="422955"/>
                    <a:pt x="303179" y="382176"/>
                    <a:pt x="320757" y="360327"/>
                  </a:cubicBezTo>
                  <a:cubicBezTo>
                    <a:pt x="338265" y="338478"/>
                    <a:pt x="350506" y="319761"/>
                    <a:pt x="357409" y="304033"/>
                  </a:cubicBezTo>
                  <a:cubicBezTo>
                    <a:pt x="364313" y="288375"/>
                    <a:pt x="367800" y="271936"/>
                    <a:pt x="367800" y="254784"/>
                  </a:cubicBezTo>
                  <a:cubicBezTo>
                    <a:pt x="367800" y="233504"/>
                    <a:pt x="360896" y="216709"/>
                    <a:pt x="347090" y="204396"/>
                  </a:cubicBezTo>
                  <a:cubicBezTo>
                    <a:pt x="333283" y="192084"/>
                    <a:pt x="313854" y="185893"/>
                    <a:pt x="288874" y="185893"/>
                  </a:cubicBezTo>
                  <a:cubicBezTo>
                    <a:pt x="263894" y="185893"/>
                    <a:pt x="237063" y="193294"/>
                    <a:pt x="210802" y="208026"/>
                  </a:cubicBezTo>
                  <a:cubicBezTo>
                    <a:pt x="184469" y="222758"/>
                    <a:pt x="154721" y="244536"/>
                    <a:pt x="121485" y="273288"/>
                  </a:cubicBezTo>
                  <a:lnTo>
                    <a:pt x="0" y="131022"/>
                  </a:lnTo>
                  <a:cubicBezTo>
                    <a:pt x="42203" y="93302"/>
                    <a:pt x="77645" y="66329"/>
                    <a:pt x="106397" y="50103"/>
                  </a:cubicBezTo>
                  <a:cubicBezTo>
                    <a:pt x="135149" y="33876"/>
                    <a:pt x="166392" y="21493"/>
                    <a:pt x="200198" y="12882"/>
                  </a:cubicBezTo>
                  <a:cubicBezTo>
                    <a:pt x="234003" y="4270"/>
                    <a:pt x="271936" y="0"/>
                    <a:pt x="314139" y="0"/>
                  </a:cubicBezTo>
                  <a:cubicBezTo>
                    <a:pt x="367159" y="0"/>
                    <a:pt x="414415" y="9323"/>
                    <a:pt x="456049" y="27969"/>
                  </a:cubicBezTo>
                  <a:cubicBezTo>
                    <a:pt x="497683" y="46615"/>
                    <a:pt x="529922" y="73233"/>
                    <a:pt x="552910" y="107749"/>
                  </a:cubicBezTo>
                  <a:cubicBezTo>
                    <a:pt x="575897" y="142266"/>
                    <a:pt x="587355" y="181053"/>
                    <a:pt x="587355" y="223968"/>
                  </a:cubicBezTo>
                  <a:cubicBezTo>
                    <a:pt x="587355" y="256065"/>
                    <a:pt x="583370" y="285742"/>
                    <a:pt x="575328" y="313000"/>
                  </a:cubicBezTo>
                  <a:cubicBezTo>
                    <a:pt x="567286" y="340258"/>
                    <a:pt x="554902" y="367017"/>
                    <a:pt x="538106" y="393349"/>
                  </a:cubicBezTo>
                  <a:cubicBezTo>
                    <a:pt x="521311" y="419682"/>
                    <a:pt x="499035" y="447366"/>
                    <a:pt x="471208" y="476474"/>
                  </a:cubicBezTo>
                  <a:cubicBezTo>
                    <a:pt x="443381" y="505582"/>
                    <a:pt x="384169" y="560809"/>
                    <a:pt x="293429" y="642226"/>
                  </a:cubicBezTo>
                  <a:lnTo>
                    <a:pt x="293429" y="647849"/>
                  </a:lnTo>
                  <a:lnTo>
                    <a:pt x="603083" y="647849"/>
                  </a:lnTo>
                  <a:lnTo>
                    <a:pt x="603083" y="830396"/>
                  </a:lnTo>
                  <a:close/>
                </a:path>
              </a:pathLst>
            </a:custGeom>
            <a:solidFill>
              <a:srgbClr val="61B0BB"/>
            </a:solidFill>
            <a:ln w="711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EDBEB8B-744F-1A0B-33B5-7F6FC88BD7B0}"/>
                </a:ext>
              </a:extLst>
            </p:cNvPr>
            <p:cNvSpPr/>
            <p:nvPr/>
          </p:nvSpPr>
          <p:spPr>
            <a:xfrm>
              <a:off x="6504049" y="3715043"/>
              <a:ext cx="234073" cy="214360"/>
            </a:xfrm>
            <a:custGeom>
              <a:avLst/>
              <a:gdLst>
                <a:gd name="connsiteX0" fmla="*/ 0 w 234073"/>
                <a:gd name="connsiteY0" fmla="*/ 107465 h 214360"/>
                <a:gd name="connsiteX1" fmla="*/ 30531 w 234073"/>
                <a:gd name="connsiteY1" fmla="*/ 27969 h 214360"/>
                <a:gd name="connsiteX2" fmla="*/ 119279 w 234073"/>
                <a:gd name="connsiteY2" fmla="*/ 0 h 214360"/>
                <a:gd name="connsiteX3" fmla="*/ 204396 w 234073"/>
                <a:gd name="connsiteY3" fmla="*/ 27969 h 214360"/>
                <a:gd name="connsiteX4" fmla="*/ 234074 w 234073"/>
                <a:gd name="connsiteY4" fmla="*/ 107465 h 214360"/>
                <a:gd name="connsiteX5" fmla="*/ 203542 w 234073"/>
                <a:gd name="connsiteY5" fmla="*/ 186106 h 214360"/>
                <a:gd name="connsiteX6" fmla="*/ 119279 w 234073"/>
                <a:gd name="connsiteY6" fmla="*/ 214360 h 214360"/>
                <a:gd name="connsiteX7" fmla="*/ 31884 w 234073"/>
                <a:gd name="connsiteY7" fmla="*/ 186391 h 214360"/>
                <a:gd name="connsiteX8" fmla="*/ 0 w 234073"/>
                <a:gd name="connsiteY8" fmla="*/ 107465 h 2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73" h="214360">
                  <a:moveTo>
                    <a:pt x="0" y="107465"/>
                  </a:moveTo>
                  <a:cubicBezTo>
                    <a:pt x="0" y="73090"/>
                    <a:pt x="10177" y="46616"/>
                    <a:pt x="30531" y="27969"/>
                  </a:cubicBezTo>
                  <a:cubicBezTo>
                    <a:pt x="50886" y="9323"/>
                    <a:pt x="80421" y="0"/>
                    <a:pt x="119279" y="0"/>
                  </a:cubicBezTo>
                  <a:cubicBezTo>
                    <a:pt x="158137" y="0"/>
                    <a:pt x="184611" y="9323"/>
                    <a:pt x="204396" y="27969"/>
                  </a:cubicBezTo>
                  <a:cubicBezTo>
                    <a:pt x="224181" y="46616"/>
                    <a:pt x="234074" y="73161"/>
                    <a:pt x="234074" y="107465"/>
                  </a:cubicBezTo>
                  <a:cubicBezTo>
                    <a:pt x="234074" y="141768"/>
                    <a:pt x="223897" y="167246"/>
                    <a:pt x="203542" y="186106"/>
                  </a:cubicBezTo>
                  <a:cubicBezTo>
                    <a:pt x="183188" y="204966"/>
                    <a:pt x="155077" y="214360"/>
                    <a:pt x="119279" y="214360"/>
                  </a:cubicBezTo>
                  <a:cubicBezTo>
                    <a:pt x="83481" y="214360"/>
                    <a:pt x="53163" y="205037"/>
                    <a:pt x="31884" y="186391"/>
                  </a:cubicBezTo>
                  <a:cubicBezTo>
                    <a:pt x="10604" y="167745"/>
                    <a:pt x="0" y="141412"/>
                    <a:pt x="0" y="107465"/>
                  </a:cubicBezTo>
                </a:path>
              </a:pathLst>
            </a:custGeom>
            <a:solidFill>
              <a:srgbClr val="61B0BB"/>
            </a:solidFill>
            <a:ln w="711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AC912A-0792-14A6-5E45-3020D1FEE425}"/>
                </a:ext>
              </a:extLst>
            </p:cNvPr>
            <p:cNvSpPr/>
            <p:nvPr/>
          </p:nvSpPr>
          <p:spPr>
            <a:xfrm>
              <a:off x="6794132" y="3096658"/>
              <a:ext cx="566645" cy="829969"/>
            </a:xfrm>
            <a:custGeom>
              <a:avLst/>
              <a:gdLst>
                <a:gd name="connsiteX0" fmla="*/ 319120 w 566645"/>
                <a:gd name="connsiteY0" fmla="*/ 282397 h 829969"/>
                <a:gd name="connsiteX1" fmla="*/ 446512 w 566645"/>
                <a:gd name="connsiteY1" fmla="*/ 315135 h 829969"/>
                <a:gd name="connsiteX2" fmla="*/ 534975 w 566645"/>
                <a:gd name="connsiteY2" fmla="*/ 407797 h 829969"/>
                <a:gd name="connsiteX3" fmla="*/ 566645 w 566645"/>
                <a:gd name="connsiteY3" fmla="*/ 546077 h 829969"/>
                <a:gd name="connsiteX4" fmla="*/ 484089 w 566645"/>
                <a:gd name="connsiteY4" fmla="*/ 756594 h 829969"/>
                <a:gd name="connsiteX5" fmla="*/ 234074 w 566645"/>
                <a:gd name="connsiteY5" fmla="*/ 829969 h 829969"/>
                <a:gd name="connsiteX6" fmla="*/ 0 w 566645"/>
                <a:gd name="connsiteY6" fmla="*/ 785702 h 829969"/>
                <a:gd name="connsiteX7" fmla="*/ 0 w 566645"/>
                <a:gd name="connsiteY7" fmla="*/ 604293 h 829969"/>
                <a:gd name="connsiteX8" fmla="*/ 110027 w 566645"/>
                <a:gd name="connsiteY8" fmla="*/ 641230 h 829969"/>
                <a:gd name="connsiteX9" fmla="*/ 215570 w 566645"/>
                <a:gd name="connsiteY9" fmla="*/ 655748 h 829969"/>
                <a:gd name="connsiteX10" fmla="*/ 310224 w 566645"/>
                <a:gd name="connsiteY10" fmla="*/ 629700 h 829969"/>
                <a:gd name="connsiteX11" fmla="*/ 343247 w 566645"/>
                <a:gd name="connsiteY11" fmla="*/ 552696 h 829969"/>
                <a:gd name="connsiteX12" fmla="*/ 309655 w 566645"/>
                <a:gd name="connsiteY12" fmla="*/ 479321 h 829969"/>
                <a:gd name="connsiteX13" fmla="*/ 207741 w 566645"/>
                <a:gd name="connsiteY13" fmla="*/ 452989 h 829969"/>
                <a:gd name="connsiteX14" fmla="*/ 95224 w 566645"/>
                <a:gd name="connsiteY14" fmla="*/ 472560 h 829969"/>
                <a:gd name="connsiteX15" fmla="*/ 14020 w 566645"/>
                <a:gd name="connsiteY15" fmla="*/ 432279 h 829969"/>
                <a:gd name="connsiteX16" fmla="*/ 44836 w 566645"/>
                <a:gd name="connsiteY16" fmla="*/ 0 h 829969"/>
                <a:gd name="connsiteX17" fmla="*/ 511774 w 566645"/>
                <a:gd name="connsiteY17" fmla="*/ 0 h 829969"/>
                <a:gd name="connsiteX18" fmla="*/ 511774 w 566645"/>
                <a:gd name="connsiteY18" fmla="*/ 184185 h 829969"/>
                <a:gd name="connsiteX19" fmla="*/ 232935 w 566645"/>
                <a:gd name="connsiteY19" fmla="*/ 184185 h 829969"/>
                <a:gd name="connsiteX20" fmla="*/ 222829 w 566645"/>
                <a:gd name="connsiteY20" fmla="*/ 292219 h 829969"/>
                <a:gd name="connsiteX21" fmla="*/ 284959 w 566645"/>
                <a:gd name="connsiteY21" fmla="*/ 282967 h 829969"/>
                <a:gd name="connsiteX22" fmla="*/ 319120 w 566645"/>
                <a:gd name="connsiteY22" fmla="*/ 282113 h 8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6645" h="829969">
                  <a:moveTo>
                    <a:pt x="319120" y="282397"/>
                  </a:moveTo>
                  <a:cubicBezTo>
                    <a:pt x="366163" y="282397"/>
                    <a:pt x="408579" y="293286"/>
                    <a:pt x="446512" y="315135"/>
                  </a:cubicBezTo>
                  <a:cubicBezTo>
                    <a:pt x="484374" y="336984"/>
                    <a:pt x="513909" y="367871"/>
                    <a:pt x="534975" y="407797"/>
                  </a:cubicBezTo>
                  <a:cubicBezTo>
                    <a:pt x="556041" y="447722"/>
                    <a:pt x="566645" y="493839"/>
                    <a:pt x="566645" y="546077"/>
                  </a:cubicBezTo>
                  <a:cubicBezTo>
                    <a:pt x="566645" y="637529"/>
                    <a:pt x="539103" y="707701"/>
                    <a:pt x="484089" y="756594"/>
                  </a:cubicBezTo>
                  <a:cubicBezTo>
                    <a:pt x="429005" y="805487"/>
                    <a:pt x="345666" y="829969"/>
                    <a:pt x="234074" y="829969"/>
                  </a:cubicBezTo>
                  <a:cubicBezTo>
                    <a:pt x="138494" y="829969"/>
                    <a:pt x="60493" y="815237"/>
                    <a:pt x="0" y="785702"/>
                  </a:cubicBezTo>
                  <a:lnTo>
                    <a:pt x="0" y="604293"/>
                  </a:lnTo>
                  <a:cubicBezTo>
                    <a:pt x="32453" y="619239"/>
                    <a:pt x="69176" y="631551"/>
                    <a:pt x="110027" y="641230"/>
                  </a:cubicBezTo>
                  <a:cubicBezTo>
                    <a:pt x="150878" y="650909"/>
                    <a:pt x="186106" y="655748"/>
                    <a:pt x="215570" y="655748"/>
                  </a:cubicBezTo>
                  <a:cubicBezTo>
                    <a:pt x="256634" y="655748"/>
                    <a:pt x="288162" y="647066"/>
                    <a:pt x="310224" y="629700"/>
                  </a:cubicBezTo>
                  <a:cubicBezTo>
                    <a:pt x="332215" y="612335"/>
                    <a:pt x="343247" y="586715"/>
                    <a:pt x="343247" y="552696"/>
                  </a:cubicBezTo>
                  <a:cubicBezTo>
                    <a:pt x="343247" y="521382"/>
                    <a:pt x="332073" y="496900"/>
                    <a:pt x="309655" y="479321"/>
                  </a:cubicBezTo>
                  <a:cubicBezTo>
                    <a:pt x="287237" y="461814"/>
                    <a:pt x="253289" y="452989"/>
                    <a:pt x="207741" y="452989"/>
                  </a:cubicBezTo>
                  <a:cubicBezTo>
                    <a:pt x="173011" y="452989"/>
                    <a:pt x="135505" y="459536"/>
                    <a:pt x="95224" y="472560"/>
                  </a:cubicBezTo>
                  <a:lnTo>
                    <a:pt x="14020" y="432279"/>
                  </a:lnTo>
                  <a:lnTo>
                    <a:pt x="44836" y="0"/>
                  </a:lnTo>
                  <a:lnTo>
                    <a:pt x="511774" y="0"/>
                  </a:lnTo>
                  <a:lnTo>
                    <a:pt x="511774" y="184185"/>
                  </a:lnTo>
                  <a:lnTo>
                    <a:pt x="232935" y="184185"/>
                  </a:lnTo>
                  <a:lnTo>
                    <a:pt x="222829" y="292219"/>
                  </a:lnTo>
                  <a:cubicBezTo>
                    <a:pt x="251937" y="286596"/>
                    <a:pt x="272647" y="283536"/>
                    <a:pt x="284959" y="282967"/>
                  </a:cubicBezTo>
                  <a:cubicBezTo>
                    <a:pt x="297272" y="282397"/>
                    <a:pt x="308659" y="282113"/>
                    <a:pt x="319120" y="282113"/>
                  </a:cubicBezTo>
                </a:path>
              </a:pathLst>
            </a:custGeom>
            <a:solidFill>
              <a:srgbClr val="61B0BB"/>
            </a:solidFill>
            <a:ln w="711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AEF7FDF-92BF-9C56-D548-BD228404AC24}"/>
                </a:ext>
              </a:extLst>
            </p:cNvPr>
            <p:cNvSpPr/>
            <p:nvPr/>
          </p:nvSpPr>
          <p:spPr>
            <a:xfrm>
              <a:off x="7342202" y="3085200"/>
              <a:ext cx="1044969" cy="839221"/>
            </a:xfrm>
            <a:custGeom>
              <a:avLst/>
              <a:gdLst>
                <a:gd name="connsiteX0" fmla="*/ 791325 w 1044969"/>
                <a:gd name="connsiteY0" fmla="*/ 583868 h 839221"/>
                <a:gd name="connsiteX1" fmla="*/ 801929 w 1044969"/>
                <a:gd name="connsiteY1" fmla="*/ 676814 h 839221"/>
                <a:gd name="connsiteX2" fmla="*/ 833883 w 1044969"/>
                <a:gd name="connsiteY2" fmla="*/ 705353 h 839221"/>
                <a:gd name="connsiteX3" fmla="*/ 867190 w 1044969"/>
                <a:gd name="connsiteY3" fmla="*/ 672615 h 839221"/>
                <a:gd name="connsiteX4" fmla="*/ 876442 w 1044969"/>
                <a:gd name="connsiteY4" fmla="*/ 583868 h 839221"/>
                <a:gd name="connsiteX5" fmla="*/ 867190 w 1044969"/>
                <a:gd name="connsiteY5" fmla="*/ 495121 h 839221"/>
                <a:gd name="connsiteX6" fmla="*/ 833883 w 1044969"/>
                <a:gd name="connsiteY6" fmla="*/ 462383 h 839221"/>
                <a:gd name="connsiteX7" fmla="*/ 801715 w 1044969"/>
                <a:gd name="connsiteY7" fmla="*/ 491491 h 839221"/>
                <a:gd name="connsiteX8" fmla="*/ 791325 w 1044969"/>
                <a:gd name="connsiteY8" fmla="*/ 583868 h 839221"/>
                <a:gd name="connsiteX9" fmla="*/ 1044970 w 1044969"/>
                <a:gd name="connsiteY9" fmla="*/ 581662 h 839221"/>
                <a:gd name="connsiteX10" fmla="*/ 989245 w 1044969"/>
                <a:gd name="connsiteY10" fmla="*/ 771753 h 839221"/>
                <a:gd name="connsiteX11" fmla="*/ 831606 w 1044969"/>
                <a:gd name="connsiteY11" fmla="*/ 839221 h 839221"/>
                <a:gd name="connsiteX12" fmla="*/ 679021 w 1044969"/>
                <a:gd name="connsiteY12" fmla="*/ 769547 h 839221"/>
                <a:gd name="connsiteX13" fmla="*/ 622726 w 1044969"/>
                <a:gd name="connsiteY13" fmla="*/ 581733 h 839221"/>
                <a:gd name="connsiteX14" fmla="*/ 677597 w 1044969"/>
                <a:gd name="connsiteY14" fmla="*/ 392211 h 839221"/>
                <a:gd name="connsiteX15" fmla="*/ 831535 w 1044969"/>
                <a:gd name="connsiteY15" fmla="*/ 325882 h 839221"/>
                <a:gd name="connsiteX16" fmla="*/ 987181 w 1044969"/>
                <a:gd name="connsiteY16" fmla="*/ 394702 h 839221"/>
                <a:gd name="connsiteX17" fmla="*/ 1044828 w 1044969"/>
                <a:gd name="connsiteY17" fmla="*/ 581733 h 839221"/>
                <a:gd name="connsiteX18" fmla="*/ 830396 w 1044969"/>
                <a:gd name="connsiteY18" fmla="*/ 11743 h 839221"/>
                <a:gd name="connsiteX19" fmla="*/ 376340 w 1044969"/>
                <a:gd name="connsiteY19" fmla="*/ 830325 h 839221"/>
                <a:gd name="connsiteX20" fmla="*/ 210019 w 1044969"/>
                <a:gd name="connsiteY20" fmla="*/ 830325 h 839221"/>
                <a:gd name="connsiteX21" fmla="*/ 664075 w 1044969"/>
                <a:gd name="connsiteY21" fmla="*/ 11743 h 839221"/>
                <a:gd name="connsiteX22" fmla="*/ 830396 w 1044969"/>
                <a:gd name="connsiteY22" fmla="*/ 11743 h 839221"/>
                <a:gd name="connsiteX23" fmla="*/ 168599 w 1044969"/>
                <a:gd name="connsiteY23" fmla="*/ 258129 h 839221"/>
                <a:gd name="connsiteX24" fmla="*/ 179274 w 1044969"/>
                <a:gd name="connsiteY24" fmla="*/ 351075 h 839221"/>
                <a:gd name="connsiteX25" fmla="*/ 211157 w 1044969"/>
                <a:gd name="connsiteY25" fmla="*/ 379614 h 839221"/>
                <a:gd name="connsiteX26" fmla="*/ 242828 w 1044969"/>
                <a:gd name="connsiteY26" fmla="*/ 351645 h 839221"/>
                <a:gd name="connsiteX27" fmla="*/ 253218 w 1044969"/>
                <a:gd name="connsiteY27" fmla="*/ 258129 h 839221"/>
                <a:gd name="connsiteX28" fmla="*/ 242828 w 1044969"/>
                <a:gd name="connsiteY28" fmla="*/ 165182 h 839221"/>
                <a:gd name="connsiteX29" fmla="*/ 211157 w 1044969"/>
                <a:gd name="connsiteY29" fmla="*/ 136644 h 839221"/>
                <a:gd name="connsiteX30" fmla="*/ 178989 w 1044969"/>
                <a:gd name="connsiteY30" fmla="*/ 165752 h 839221"/>
                <a:gd name="connsiteX31" fmla="*/ 168599 w 1044969"/>
                <a:gd name="connsiteY31" fmla="*/ 258129 h 839221"/>
                <a:gd name="connsiteX32" fmla="*/ 422244 w 1044969"/>
                <a:gd name="connsiteY32" fmla="*/ 255852 h 839221"/>
                <a:gd name="connsiteX33" fmla="*/ 366803 w 1044969"/>
                <a:gd name="connsiteY33" fmla="*/ 446513 h 839221"/>
                <a:gd name="connsiteX34" fmla="*/ 208880 w 1044969"/>
                <a:gd name="connsiteY34" fmla="*/ 513980 h 839221"/>
                <a:gd name="connsiteX35" fmla="*/ 56294 w 1044969"/>
                <a:gd name="connsiteY35" fmla="*/ 444306 h 839221"/>
                <a:gd name="connsiteX36" fmla="*/ 0 w 1044969"/>
                <a:gd name="connsiteY36" fmla="*/ 255852 h 839221"/>
                <a:gd name="connsiteX37" fmla="*/ 54871 w 1044969"/>
                <a:gd name="connsiteY37" fmla="*/ 66329 h 839221"/>
                <a:gd name="connsiteX38" fmla="*/ 208880 w 1044969"/>
                <a:gd name="connsiteY38" fmla="*/ 0 h 839221"/>
                <a:gd name="connsiteX39" fmla="*/ 364526 w 1044969"/>
                <a:gd name="connsiteY39" fmla="*/ 68891 h 839221"/>
                <a:gd name="connsiteX40" fmla="*/ 422173 w 1044969"/>
                <a:gd name="connsiteY40" fmla="*/ 255852 h 83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4969" h="839221">
                  <a:moveTo>
                    <a:pt x="791325" y="583868"/>
                  </a:moveTo>
                  <a:cubicBezTo>
                    <a:pt x="791325" y="626783"/>
                    <a:pt x="794883" y="657812"/>
                    <a:pt x="801929" y="676814"/>
                  </a:cubicBezTo>
                  <a:cubicBezTo>
                    <a:pt x="809046" y="695816"/>
                    <a:pt x="819650" y="705353"/>
                    <a:pt x="833883" y="705353"/>
                  </a:cubicBezTo>
                  <a:cubicBezTo>
                    <a:pt x="849896" y="705353"/>
                    <a:pt x="861070" y="694464"/>
                    <a:pt x="867190" y="672615"/>
                  </a:cubicBezTo>
                  <a:cubicBezTo>
                    <a:pt x="873311" y="650767"/>
                    <a:pt x="876442" y="621232"/>
                    <a:pt x="876442" y="583868"/>
                  </a:cubicBezTo>
                  <a:cubicBezTo>
                    <a:pt x="876442" y="546504"/>
                    <a:pt x="873382" y="516969"/>
                    <a:pt x="867190" y="495121"/>
                  </a:cubicBezTo>
                  <a:cubicBezTo>
                    <a:pt x="861070" y="473272"/>
                    <a:pt x="849896" y="462383"/>
                    <a:pt x="833883" y="462383"/>
                  </a:cubicBezTo>
                  <a:cubicBezTo>
                    <a:pt x="819365" y="462383"/>
                    <a:pt x="808619" y="472062"/>
                    <a:pt x="801715" y="491491"/>
                  </a:cubicBezTo>
                  <a:cubicBezTo>
                    <a:pt x="794812" y="510920"/>
                    <a:pt x="791325" y="541736"/>
                    <a:pt x="791325" y="583868"/>
                  </a:cubicBezTo>
                  <a:moveTo>
                    <a:pt x="1044970" y="581662"/>
                  </a:moveTo>
                  <a:cubicBezTo>
                    <a:pt x="1044970" y="663435"/>
                    <a:pt x="1026395" y="726775"/>
                    <a:pt x="989245" y="771753"/>
                  </a:cubicBezTo>
                  <a:cubicBezTo>
                    <a:pt x="952095" y="816732"/>
                    <a:pt x="899572" y="839221"/>
                    <a:pt x="831606" y="839221"/>
                  </a:cubicBezTo>
                  <a:cubicBezTo>
                    <a:pt x="767412" y="839221"/>
                    <a:pt x="716526" y="816020"/>
                    <a:pt x="679021" y="769547"/>
                  </a:cubicBezTo>
                  <a:cubicBezTo>
                    <a:pt x="641514" y="723074"/>
                    <a:pt x="622726" y="660446"/>
                    <a:pt x="622726" y="581733"/>
                  </a:cubicBezTo>
                  <a:cubicBezTo>
                    <a:pt x="622726" y="503020"/>
                    <a:pt x="641016" y="436406"/>
                    <a:pt x="677597" y="392211"/>
                  </a:cubicBezTo>
                  <a:cubicBezTo>
                    <a:pt x="714178" y="348015"/>
                    <a:pt x="765490" y="325882"/>
                    <a:pt x="831535" y="325882"/>
                  </a:cubicBezTo>
                  <a:cubicBezTo>
                    <a:pt x="897580" y="325882"/>
                    <a:pt x="948750" y="348798"/>
                    <a:pt x="987181" y="394702"/>
                  </a:cubicBezTo>
                  <a:cubicBezTo>
                    <a:pt x="1025612" y="440605"/>
                    <a:pt x="1044828" y="502949"/>
                    <a:pt x="1044828" y="581733"/>
                  </a:cubicBezTo>
                  <a:moveTo>
                    <a:pt x="830396" y="11743"/>
                  </a:moveTo>
                  <a:lnTo>
                    <a:pt x="376340" y="830325"/>
                  </a:lnTo>
                  <a:lnTo>
                    <a:pt x="210019" y="830325"/>
                  </a:lnTo>
                  <a:lnTo>
                    <a:pt x="664075" y="11743"/>
                  </a:lnTo>
                  <a:lnTo>
                    <a:pt x="830396" y="11743"/>
                  </a:lnTo>
                  <a:close/>
                  <a:moveTo>
                    <a:pt x="168599" y="258129"/>
                  </a:moveTo>
                  <a:cubicBezTo>
                    <a:pt x="168599" y="301044"/>
                    <a:pt x="172157" y="332002"/>
                    <a:pt x="179274" y="351075"/>
                  </a:cubicBezTo>
                  <a:cubicBezTo>
                    <a:pt x="186391" y="370148"/>
                    <a:pt x="196995" y="379614"/>
                    <a:pt x="211157" y="379614"/>
                  </a:cubicBezTo>
                  <a:cubicBezTo>
                    <a:pt x="225320" y="379614"/>
                    <a:pt x="235924" y="370291"/>
                    <a:pt x="242828" y="351645"/>
                  </a:cubicBezTo>
                  <a:cubicBezTo>
                    <a:pt x="249731" y="332998"/>
                    <a:pt x="253218" y="301826"/>
                    <a:pt x="253218" y="258129"/>
                  </a:cubicBezTo>
                  <a:cubicBezTo>
                    <a:pt x="253218" y="214431"/>
                    <a:pt x="249731" y="184185"/>
                    <a:pt x="242828" y="165182"/>
                  </a:cubicBezTo>
                  <a:cubicBezTo>
                    <a:pt x="235924" y="146181"/>
                    <a:pt x="225391" y="136644"/>
                    <a:pt x="211157" y="136644"/>
                  </a:cubicBezTo>
                  <a:cubicBezTo>
                    <a:pt x="196924" y="136644"/>
                    <a:pt x="185893" y="146323"/>
                    <a:pt x="178989" y="165752"/>
                  </a:cubicBezTo>
                  <a:cubicBezTo>
                    <a:pt x="172086" y="185181"/>
                    <a:pt x="168599" y="215997"/>
                    <a:pt x="168599" y="258129"/>
                  </a:cubicBezTo>
                  <a:moveTo>
                    <a:pt x="422244" y="255852"/>
                  </a:moveTo>
                  <a:cubicBezTo>
                    <a:pt x="422244" y="337980"/>
                    <a:pt x="403740" y="401534"/>
                    <a:pt x="366803" y="446513"/>
                  </a:cubicBezTo>
                  <a:cubicBezTo>
                    <a:pt x="329867" y="491491"/>
                    <a:pt x="277202" y="513980"/>
                    <a:pt x="208880" y="513980"/>
                  </a:cubicBezTo>
                  <a:cubicBezTo>
                    <a:pt x="144686" y="513980"/>
                    <a:pt x="93800" y="490708"/>
                    <a:pt x="56294" y="444306"/>
                  </a:cubicBezTo>
                  <a:cubicBezTo>
                    <a:pt x="18788" y="397833"/>
                    <a:pt x="0" y="335062"/>
                    <a:pt x="0" y="255852"/>
                  </a:cubicBezTo>
                  <a:cubicBezTo>
                    <a:pt x="0" y="176641"/>
                    <a:pt x="18290" y="110525"/>
                    <a:pt x="54871" y="66329"/>
                  </a:cubicBezTo>
                  <a:cubicBezTo>
                    <a:pt x="91452" y="22134"/>
                    <a:pt x="142764" y="0"/>
                    <a:pt x="208880" y="0"/>
                  </a:cubicBezTo>
                  <a:cubicBezTo>
                    <a:pt x="274996" y="0"/>
                    <a:pt x="326095" y="22916"/>
                    <a:pt x="364526" y="68891"/>
                  </a:cubicBezTo>
                  <a:cubicBezTo>
                    <a:pt x="402957" y="114795"/>
                    <a:pt x="422173" y="177139"/>
                    <a:pt x="422173" y="255852"/>
                  </a:cubicBezTo>
                </a:path>
              </a:pathLst>
            </a:custGeom>
            <a:solidFill>
              <a:srgbClr val="61B0BB"/>
            </a:solidFill>
            <a:ln w="711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A5BC5AA9-4E38-0841-973C-2BD07DD6B51D}"/>
                </a:ext>
              </a:extLst>
            </p:cNvPr>
            <p:cNvGrpSpPr/>
            <p:nvPr/>
          </p:nvGrpSpPr>
          <p:grpSpPr>
            <a:xfrm>
              <a:off x="5437159" y="3992529"/>
              <a:ext cx="2790737" cy="322749"/>
              <a:chOff x="5437159" y="3992529"/>
              <a:chExt cx="2790737" cy="322749"/>
            </a:xfrm>
            <a:solidFill>
              <a:srgbClr val="61B0BB"/>
            </a:solidFill>
          </p:grpSpPr>
          <p:sp>
            <p:nvSpPr>
              <p:cNvPr id="30" name="Freeform: Shape 29">
                <a:extLst>
                  <a:ext uri="{FF2B5EF4-FFF2-40B4-BE49-F238E27FC236}">
                    <a16:creationId xmlns:a16="http://schemas.microsoft.com/office/drawing/2014/main" id="{93F76852-53F3-5C19-F61D-24CC9CB0B06C}"/>
                  </a:ext>
                </a:extLst>
              </p:cNvPr>
              <p:cNvSpPr/>
              <p:nvPr/>
            </p:nvSpPr>
            <p:spPr>
              <a:xfrm>
                <a:off x="5437159" y="3996942"/>
                <a:ext cx="264462" cy="314067"/>
              </a:xfrm>
              <a:custGeom>
                <a:avLst/>
                <a:gdLst>
                  <a:gd name="connsiteX0" fmla="*/ 179487 w 264462"/>
                  <a:gd name="connsiteY0" fmla="*/ 314067 h 314067"/>
                  <a:gd name="connsiteX1" fmla="*/ 85189 w 264462"/>
                  <a:gd name="connsiteY1" fmla="*/ 314067 h 314067"/>
                  <a:gd name="connsiteX2" fmla="*/ 85189 w 264462"/>
                  <a:gd name="connsiteY2" fmla="*/ 69389 h 314067"/>
                  <a:gd name="connsiteX3" fmla="*/ 0 w 264462"/>
                  <a:gd name="connsiteY3" fmla="*/ 69389 h 314067"/>
                  <a:gd name="connsiteX4" fmla="*/ 0 w 264462"/>
                  <a:gd name="connsiteY4" fmla="*/ 0 h 314067"/>
                  <a:gd name="connsiteX5" fmla="*/ 264463 w 264462"/>
                  <a:gd name="connsiteY5" fmla="*/ 0 h 314067"/>
                  <a:gd name="connsiteX6" fmla="*/ 264463 w 264462"/>
                  <a:gd name="connsiteY6" fmla="*/ 69389 h 314067"/>
                  <a:gd name="connsiteX7" fmla="*/ 179487 w 264462"/>
                  <a:gd name="connsiteY7" fmla="*/ 69389 h 314067"/>
                  <a:gd name="connsiteX8" fmla="*/ 179487 w 264462"/>
                  <a:gd name="connsiteY8"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62" h="314067">
                    <a:moveTo>
                      <a:pt x="179487" y="314067"/>
                    </a:moveTo>
                    <a:lnTo>
                      <a:pt x="85189" y="314067"/>
                    </a:lnTo>
                    <a:lnTo>
                      <a:pt x="85189" y="69389"/>
                    </a:lnTo>
                    <a:lnTo>
                      <a:pt x="0" y="69389"/>
                    </a:lnTo>
                    <a:lnTo>
                      <a:pt x="0" y="0"/>
                    </a:lnTo>
                    <a:lnTo>
                      <a:pt x="264463" y="0"/>
                    </a:lnTo>
                    <a:lnTo>
                      <a:pt x="264463" y="69389"/>
                    </a:lnTo>
                    <a:lnTo>
                      <a:pt x="179487" y="69389"/>
                    </a:lnTo>
                    <a:lnTo>
                      <a:pt x="179487" y="314067"/>
                    </a:lnTo>
                    <a:close/>
                  </a:path>
                </a:pathLst>
              </a:custGeom>
              <a:solidFill>
                <a:srgbClr val="61B0BB"/>
              </a:solidFill>
              <a:ln w="711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7C43F12-57C5-595A-AA78-521FEFFD854A}"/>
                  </a:ext>
                </a:extLst>
              </p:cNvPr>
              <p:cNvSpPr/>
              <p:nvPr/>
            </p:nvSpPr>
            <p:spPr>
              <a:xfrm>
                <a:off x="5708952" y="3995661"/>
                <a:ext cx="354918" cy="315348"/>
              </a:xfrm>
              <a:custGeom>
                <a:avLst/>
                <a:gdLst>
                  <a:gd name="connsiteX0" fmla="*/ 251724 w 354918"/>
                  <a:gd name="connsiteY0" fmla="*/ 315349 h 315348"/>
                  <a:gd name="connsiteX1" fmla="*/ 234572 w 354918"/>
                  <a:gd name="connsiteY1" fmla="*/ 256492 h 315348"/>
                  <a:gd name="connsiteX2" fmla="*/ 121200 w 354918"/>
                  <a:gd name="connsiteY2" fmla="*/ 256492 h 315348"/>
                  <a:gd name="connsiteX3" fmla="*/ 103550 w 354918"/>
                  <a:gd name="connsiteY3" fmla="*/ 315349 h 315348"/>
                  <a:gd name="connsiteX4" fmla="*/ 0 w 354918"/>
                  <a:gd name="connsiteY4" fmla="*/ 315349 h 315348"/>
                  <a:gd name="connsiteX5" fmla="*/ 113870 w 354918"/>
                  <a:gd name="connsiteY5" fmla="*/ 0 h 315348"/>
                  <a:gd name="connsiteX6" fmla="*/ 239625 w 354918"/>
                  <a:gd name="connsiteY6" fmla="*/ 0 h 315348"/>
                  <a:gd name="connsiteX7" fmla="*/ 354918 w 354918"/>
                  <a:gd name="connsiteY7" fmla="*/ 315349 h 315348"/>
                  <a:gd name="connsiteX8" fmla="*/ 251795 w 354918"/>
                  <a:gd name="connsiteY8" fmla="*/ 315349 h 315348"/>
                  <a:gd name="connsiteX9" fmla="*/ 215001 w 354918"/>
                  <a:gd name="connsiteY9" fmla="*/ 186889 h 315348"/>
                  <a:gd name="connsiteX10" fmla="*/ 199984 w 354918"/>
                  <a:gd name="connsiteY10" fmla="*/ 135363 h 315348"/>
                  <a:gd name="connsiteX11" fmla="*/ 187245 w 354918"/>
                  <a:gd name="connsiteY11" fmla="*/ 90883 h 315348"/>
                  <a:gd name="connsiteX12" fmla="*/ 177352 w 354918"/>
                  <a:gd name="connsiteY12" fmla="*/ 51811 h 315348"/>
                  <a:gd name="connsiteX13" fmla="*/ 168883 w 354918"/>
                  <a:gd name="connsiteY13" fmla="*/ 87893 h 315348"/>
                  <a:gd name="connsiteX14" fmla="*/ 140843 w 354918"/>
                  <a:gd name="connsiteY14" fmla="*/ 186889 h 315348"/>
                  <a:gd name="connsiteX15" fmla="*/ 215072 w 354918"/>
                  <a:gd name="connsiteY15" fmla="*/ 186889 h 31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918" h="315348">
                    <a:moveTo>
                      <a:pt x="251724" y="315349"/>
                    </a:moveTo>
                    <a:lnTo>
                      <a:pt x="234572" y="256492"/>
                    </a:lnTo>
                    <a:lnTo>
                      <a:pt x="121200" y="256492"/>
                    </a:lnTo>
                    <a:lnTo>
                      <a:pt x="103550" y="315349"/>
                    </a:lnTo>
                    <a:lnTo>
                      <a:pt x="0" y="315349"/>
                    </a:lnTo>
                    <a:lnTo>
                      <a:pt x="113870" y="0"/>
                    </a:lnTo>
                    <a:lnTo>
                      <a:pt x="239625" y="0"/>
                    </a:lnTo>
                    <a:lnTo>
                      <a:pt x="354918" y="315349"/>
                    </a:lnTo>
                    <a:lnTo>
                      <a:pt x="251795" y="315349"/>
                    </a:lnTo>
                    <a:close/>
                    <a:moveTo>
                      <a:pt x="215001" y="186889"/>
                    </a:moveTo>
                    <a:lnTo>
                      <a:pt x="199984" y="135363"/>
                    </a:lnTo>
                    <a:cubicBezTo>
                      <a:pt x="196497" y="123905"/>
                      <a:pt x="192227" y="109102"/>
                      <a:pt x="187245" y="90883"/>
                    </a:cubicBezTo>
                    <a:cubicBezTo>
                      <a:pt x="182263" y="72734"/>
                      <a:pt x="178918" y="59639"/>
                      <a:pt x="177352" y="51811"/>
                    </a:cubicBezTo>
                    <a:cubicBezTo>
                      <a:pt x="175929" y="59141"/>
                      <a:pt x="173082" y="71169"/>
                      <a:pt x="168883" y="87893"/>
                    </a:cubicBezTo>
                    <a:cubicBezTo>
                      <a:pt x="164684" y="104618"/>
                      <a:pt x="155290" y="137640"/>
                      <a:pt x="140843" y="186889"/>
                    </a:cubicBezTo>
                    <a:lnTo>
                      <a:pt x="215072" y="186889"/>
                    </a:lnTo>
                    <a:close/>
                  </a:path>
                </a:pathLst>
              </a:custGeom>
              <a:solidFill>
                <a:srgbClr val="61B0BB"/>
              </a:solidFill>
              <a:ln w="711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5C54F9D-9EBF-1D52-FAD9-66E8E344B77B}"/>
                  </a:ext>
                </a:extLst>
              </p:cNvPr>
              <p:cNvSpPr/>
              <p:nvPr/>
            </p:nvSpPr>
            <p:spPr>
              <a:xfrm>
                <a:off x="6060312" y="3996942"/>
                <a:ext cx="351146" cy="314067"/>
              </a:xfrm>
              <a:custGeom>
                <a:avLst/>
                <a:gdLst>
                  <a:gd name="connsiteX0" fmla="*/ 351146 w 351146"/>
                  <a:gd name="connsiteY0" fmla="*/ 314067 h 314067"/>
                  <a:gd name="connsiteX1" fmla="*/ 242045 w 351146"/>
                  <a:gd name="connsiteY1" fmla="*/ 314067 h 314067"/>
                  <a:gd name="connsiteX2" fmla="*/ 174007 w 351146"/>
                  <a:gd name="connsiteY2" fmla="*/ 215926 h 314067"/>
                  <a:gd name="connsiteX3" fmla="*/ 106682 w 351146"/>
                  <a:gd name="connsiteY3" fmla="*/ 314067 h 314067"/>
                  <a:gd name="connsiteX4" fmla="*/ 0 w 351146"/>
                  <a:gd name="connsiteY4" fmla="*/ 314067 h 314067"/>
                  <a:gd name="connsiteX5" fmla="*/ 115720 w 351146"/>
                  <a:gd name="connsiteY5" fmla="*/ 153368 h 314067"/>
                  <a:gd name="connsiteX6" fmla="*/ 6903 w 351146"/>
                  <a:gd name="connsiteY6" fmla="*/ 0 h 314067"/>
                  <a:gd name="connsiteX7" fmla="*/ 111450 w 351146"/>
                  <a:gd name="connsiteY7" fmla="*/ 0 h 314067"/>
                  <a:gd name="connsiteX8" fmla="*/ 174434 w 351146"/>
                  <a:gd name="connsiteY8" fmla="*/ 97074 h 314067"/>
                  <a:gd name="connsiteX9" fmla="*/ 235070 w 351146"/>
                  <a:gd name="connsiteY9" fmla="*/ 0 h 314067"/>
                  <a:gd name="connsiteX10" fmla="*/ 342677 w 351146"/>
                  <a:gd name="connsiteY10" fmla="*/ 0 h 314067"/>
                  <a:gd name="connsiteX11" fmla="*/ 232152 w 351146"/>
                  <a:gd name="connsiteY11" fmla="*/ 160058 h 314067"/>
                  <a:gd name="connsiteX12" fmla="*/ 351004 w 351146"/>
                  <a:gd name="connsiteY12"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146" h="314067">
                    <a:moveTo>
                      <a:pt x="351146" y="314067"/>
                    </a:moveTo>
                    <a:lnTo>
                      <a:pt x="242045" y="314067"/>
                    </a:lnTo>
                    <a:lnTo>
                      <a:pt x="174007" y="215926"/>
                    </a:lnTo>
                    <a:lnTo>
                      <a:pt x="106682" y="314067"/>
                    </a:lnTo>
                    <a:lnTo>
                      <a:pt x="0" y="314067"/>
                    </a:lnTo>
                    <a:lnTo>
                      <a:pt x="115720" y="153368"/>
                    </a:lnTo>
                    <a:lnTo>
                      <a:pt x="6903" y="0"/>
                    </a:lnTo>
                    <a:lnTo>
                      <a:pt x="111450" y="0"/>
                    </a:lnTo>
                    <a:lnTo>
                      <a:pt x="174434" y="97074"/>
                    </a:lnTo>
                    <a:lnTo>
                      <a:pt x="235070" y="0"/>
                    </a:lnTo>
                    <a:lnTo>
                      <a:pt x="342677" y="0"/>
                    </a:lnTo>
                    <a:lnTo>
                      <a:pt x="232152" y="160058"/>
                    </a:lnTo>
                    <a:lnTo>
                      <a:pt x="351004" y="314067"/>
                    </a:lnTo>
                    <a:close/>
                  </a:path>
                </a:pathLst>
              </a:custGeom>
              <a:solidFill>
                <a:srgbClr val="61B0BB"/>
              </a:solidFill>
              <a:ln w="711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BF37D39-46B5-DD33-179A-F6FB2B8382D7}"/>
                  </a:ext>
                </a:extLst>
              </p:cNvPr>
              <p:cNvSpPr/>
              <p:nvPr/>
            </p:nvSpPr>
            <p:spPr>
              <a:xfrm>
                <a:off x="6564613" y="3992529"/>
                <a:ext cx="277344" cy="322749"/>
              </a:xfrm>
              <a:custGeom>
                <a:avLst/>
                <a:gdLst>
                  <a:gd name="connsiteX0" fmla="*/ 168314 w 277344"/>
                  <a:gd name="connsiteY0" fmla="*/ 69460 h 322749"/>
                  <a:gd name="connsiteX1" fmla="*/ 115791 w 277344"/>
                  <a:gd name="connsiteY1" fmla="*/ 94299 h 322749"/>
                  <a:gd name="connsiteX2" fmla="*/ 96932 w 277344"/>
                  <a:gd name="connsiteY2" fmla="*/ 162692 h 322749"/>
                  <a:gd name="connsiteX3" fmla="*/ 173509 w 277344"/>
                  <a:gd name="connsiteY3" fmla="*/ 253360 h 322749"/>
                  <a:gd name="connsiteX4" fmla="*/ 218345 w 277344"/>
                  <a:gd name="connsiteY4" fmla="*/ 247596 h 322749"/>
                  <a:gd name="connsiteX5" fmla="*/ 262043 w 277344"/>
                  <a:gd name="connsiteY5" fmla="*/ 233647 h 322749"/>
                  <a:gd name="connsiteX6" fmla="*/ 262043 w 277344"/>
                  <a:gd name="connsiteY6" fmla="*/ 305385 h 322749"/>
                  <a:gd name="connsiteX7" fmla="*/ 163261 w 277344"/>
                  <a:gd name="connsiteY7" fmla="*/ 322750 h 322749"/>
                  <a:gd name="connsiteX8" fmla="*/ 42132 w 277344"/>
                  <a:gd name="connsiteY8" fmla="*/ 281543 h 322749"/>
                  <a:gd name="connsiteX9" fmla="*/ 0 w 277344"/>
                  <a:gd name="connsiteY9" fmla="*/ 162336 h 322749"/>
                  <a:gd name="connsiteX10" fmla="*/ 20425 w 277344"/>
                  <a:gd name="connsiteY10" fmla="*/ 76649 h 322749"/>
                  <a:gd name="connsiteX11" fmla="*/ 79140 w 277344"/>
                  <a:gd name="connsiteY11" fmla="*/ 19856 h 322749"/>
                  <a:gd name="connsiteX12" fmla="*/ 169239 w 277344"/>
                  <a:gd name="connsiteY12" fmla="*/ 0 h 322749"/>
                  <a:gd name="connsiteX13" fmla="*/ 277344 w 277344"/>
                  <a:gd name="connsiteY13" fmla="*/ 22133 h 322749"/>
                  <a:gd name="connsiteX14" fmla="*/ 248450 w 277344"/>
                  <a:gd name="connsiteY14" fmla="*/ 88961 h 322749"/>
                  <a:gd name="connsiteX15" fmla="*/ 209805 w 277344"/>
                  <a:gd name="connsiteY15" fmla="*/ 75225 h 322749"/>
                  <a:gd name="connsiteX16" fmla="*/ 168243 w 277344"/>
                  <a:gd name="connsiteY16" fmla="*/ 69603 h 32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44" h="322749">
                    <a:moveTo>
                      <a:pt x="168314" y="69460"/>
                    </a:moveTo>
                    <a:cubicBezTo>
                      <a:pt x="145896" y="69460"/>
                      <a:pt x="128388" y="77716"/>
                      <a:pt x="115791" y="94299"/>
                    </a:cubicBezTo>
                    <a:cubicBezTo>
                      <a:pt x="103195" y="110809"/>
                      <a:pt x="96932" y="133655"/>
                      <a:pt x="96932" y="162692"/>
                    </a:cubicBezTo>
                    <a:cubicBezTo>
                      <a:pt x="96932" y="223114"/>
                      <a:pt x="122481" y="253360"/>
                      <a:pt x="173509" y="253360"/>
                    </a:cubicBezTo>
                    <a:cubicBezTo>
                      <a:pt x="188953" y="253360"/>
                      <a:pt x="203898" y="251439"/>
                      <a:pt x="218345" y="247596"/>
                    </a:cubicBezTo>
                    <a:cubicBezTo>
                      <a:pt x="232793" y="243753"/>
                      <a:pt x="247382" y="239056"/>
                      <a:pt x="262043" y="233647"/>
                    </a:cubicBezTo>
                    <a:lnTo>
                      <a:pt x="262043" y="305385"/>
                    </a:lnTo>
                    <a:cubicBezTo>
                      <a:pt x="232935" y="316985"/>
                      <a:pt x="199984" y="322750"/>
                      <a:pt x="163261" y="322750"/>
                    </a:cubicBezTo>
                    <a:cubicBezTo>
                      <a:pt x="110596" y="322750"/>
                      <a:pt x="70243" y="309014"/>
                      <a:pt x="42132" y="281543"/>
                    </a:cubicBezTo>
                    <a:cubicBezTo>
                      <a:pt x="14020" y="254072"/>
                      <a:pt x="0" y="214289"/>
                      <a:pt x="0" y="162336"/>
                    </a:cubicBezTo>
                    <a:cubicBezTo>
                      <a:pt x="0" y="129812"/>
                      <a:pt x="6832" y="101273"/>
                      <a:pt x="20425" y="76649"/>
                    </a:cubicBezTo>
                    <a:cubicBezTo>
                      <a:pt x="34019" y="52024"/>
                      <a:pt x="53590" y="33093"/>
                      <a:pt x="79140" y="19856"/>
                    </a:cubicBezTo>
                    <a:cubicBezTo>
                      <a:pt x="104689" y="6619"/>
                      <a:pt x="134722" y="0"/>
                      <a:pt x="169239" y="0"/>
                    </a:cubicBezTo>
                    <a:cubicBezTo>
                      <a:pt x="206959" y="0"/>
                      <a:pt x="242970" y="7401"/>
                      <a:pt x="277344" y="22133"/>
                    </a:cubicBezTo>
                    <a:lnTo>
                      <a:pt x="248450" y="88961"/>
                    </a:lnTo>
                    <a:cubicBezTo>
                      <a:pt x="235568" y="83552"/>
                      <a:pt x="222687" y="78926"/>
                      <a:pt x="209805" y="75225"/>
                    </a:cubicBezTo>
                    <a:cubicBezTo>
                      <a:pt x="196924" y="71524"/>
                      <a:pt x="183046" y="69603"/>
                      <a:pt x="168243" y="69603"/>
                    </a:cubicBezTo>
                    <a:close/>
                  </a:path>
                </a:pathLst>
              </a:custGeom>
              <a:solidFill>
                <a:srgbClr val="61B0BB"/>
              </a:solidFill>
              <a:ln w="711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532375A-A327-C446-EA74-866FED5BD850}"/>
                  </a:ext>
                </a:extLst>
              </p:cNvPr>
              <p:cNvSpPr/>
              <p:nvPr/>
            </p:nvSpPr>
            <p:spPr>
              <a:xfrm>
                <a:off x="6875193" y="3996942"/>
                <a:ext cx="299050" cy="314067"/>
              </a:xfrm>
              <a:custGeom>
                <a:avLst/>
                <a:gdLst>
                  <a:gd name="connsiteX0" fmla="*/ 94299 w 299050"/>
                  <a:gd name="connsiteY0" fmla="*/ 199770 h 314067"/>
                  <a:gd name="connsiteX1" fmla="*/ 94299 w 299050"/>
                  <a:gd name="connsiteY1" fmla="*/ 314067 h 314067"/>
                  <a:gd name="connsiteX2" fmla="*/ 0 w 299050"/>
                  <a:gd name="connsiteY2" fmla="*/ 314067 h 314067"/>
                  <a:gd name="connsiteX3" fmla="*/ 0 w 299050"/>
                  <a:gd name="connsiteY3" fmla="*/ 0 h 314067"/>
                  <a:gd name="connsiteX4" fmla="*/ 114297 w 299050"/>
                  <a:gd name="connsiteY4" fmla="*/ 0 h 314067"/>
                  <a:gd name="connsiteX5" fmla="*/ 256563 w 299050"/>
                  <a:gd name="connsiteY5" fmla="*/ 92804 h 314067"/>
                  <a:gd name="connsiteX6" fmla="*/ 197351 w 299050"/>
                  <a:gd name="connsiteY6" fmla="*/ 177210 h 314067"/>
                  <a:gd name="connsiteX7" fmla="*/ 299051 w 299050"/>
                  <a:gd name="connsiteY7" fmla="*/ 314067 h 314067"/>
                  <a:gd name="connsiteX8" fmla="*/ 192155 w 299050"/>
                  <a:gd name="connsiteY8" fmla="*/ 314067 h 314067"/>
                  <a:gd name="connsiteX9" fmla="*/ 118140 w 299050"/>
                  <a:gd name="connsiteY9" fmla="*/ 199770 h 314067"/>
                  <a:gd name="connsiteX10" fmla="*/ 94299 w 299050"/>
                  <a:gd name="connsiteY10" fmla="*/ 199770 h 314067"/>
                  <a:gd name="connsiteX11" fmla="*/ 94299 w 299050"/>
                  <a:gd name="connsiteY11" fmla="*/ 136003 h 314067"/>
                  <a:gd name="connsiteX12" fmla="*/ 111948 w 299050"/>
                  <a:gd name="connsiteY12" fmla="*/ 136003 h 314067"/>
                  <a:gd name="connsiteX13" fmla="*/ 161339 w 299050"/>
                  <a:gd name="connsiteY13" fmla="*/ 96718 h 314067"/>
                  <a:gd name="connsiteX14" fmla="*/ 112874 w 299050"/>
                  <a:gd name="connsiteY14" fmla="*/ 64265 h 314067"/>
                  <a:gd name="connsiteX15" fmla="*/ 94227 w 299050"/>
                  <a:gd name="connsiteY15" fmla="*/ 64265 h 314067"/>
                  <a:gd name="connsiteX16" fmla="*/ 94227 w 299050"/>
                  <a:gd name="connsiteY16" fmla="*/ 136003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050" h="314067">
                    <a:moveTo>
                      <a:pt x="94299" y="199770"/>
                    </a:moveTo>
                    <a:lnTo>
                      <a:pt x="94299" y="314067"/>
                    </a:lnTo>
                    <a:lnTo>
                      <a:pt x="0" y="314067"/>
                    </a:lnTo>
                    <a:lnTo>
                      <a:pt x="0" y="0"/>
                    </a:lnTo>
                    <a:lnTo>
                      <a:pt x="114297" y="0"/>
                    </a:lnTo>
                    <a:cubicBezTo>
                      <a:pt x="209094" y="0"/>
                      <a:pt x="256563" y="30958"/>
                      <a:pt x="256563" y="92804"/>
                    </a:cubicBezTo>
                    <a:cubicBezTo>
                      <a:pt x="256563" y="129171"/>
                      <a:pt x="236850" y="157354"/>
                      <a:pt x="197351" y="177210"/>
                    </a:cubicBezTo>
                    <a:lnTo>
                      <a:pt x="299051" y="314067"/>
                    </a:lnTo>
                    <a:lnTo>
                      <a:pt x="192155" y="314067"/>
                    </a:lnTo>
                    <a:lnTo>
                      <a:pt x="118140" y="199770"/>
                    </a:lnTo>
                    <a:lnTo>
                      <a:pt x="94299" y="199770"/>
                    </a:lnTo>
                    <a:close/>
                    <a:moveTo>
                      <a:pt x="94299" y="136003"/>
                    </a:moveTo>
                    <a:lnTo>
                      <a:pt x="111948" y="136003"/>
                    </a:lnTo>
                    <a:cubicBezTo>
                      <a:pt x="144899" y="136003"/>
                      <a:pt x="161339" y="122908"/>
                      <a:pt x="161339" y="96718"/>
                    </a:cubicBezTo>
                    <a:cubicBezTo>
                      <a:pt x="161339" y="75083"/>
                      <a:pt x="145184" y="64265"/>
                      <a:pt x="112874" y="64265"/>
                    </a:cubicBezTo>
                    <a:lnTo>
                      <a:pt x="94227" y="64265"/>
                    </a:lnTo>
                    <a:lnTo>
                      <a:pt x="94227" y="136003"/>
                    </a:lnTo>
                    <a:close/>
                  </a:path>
                </a:pathLst>
              </a:custGeom>
              <a:solidFill>
                <a:srgbClr val="61B0BB"/>
              </a:solidFill>
              <a:ln w="711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3F9E1A-1ABE-E071-37D0-83E63CCC3BCC}"/>
                  </a:ext>
                </a:extLst>
              </p:cNvPr>
              <p:cNvSpPr/>
              <p:nvPr/>
            </p:nvSpPr>
            <p:spPr>
              <a:xfrm>
                <a:off x="7186912" y="3996942"/>
                <a:ext cx="207171" cy="314067"/>
              </a:xfrm>
              <a:custGeom>
                <a:avLst/>
                <a:gdLst>
                  <a:gd name="connsiteX0" fmla="*/ 207172 w 207171"/>
                  <a:gd name="connsiteY0" fmla="*/ 314067 h 314067"/>
                  <a:gd name="connsiteX1" fmla="*/ 0 w 207171"/>
                  <a:gd name="connsiteY1" fmla="*/ 314067 h 314067"/>
                  <a:gd name="connsiteX2" fmla="*/ 0 w 207171"/>
                  <a:gd name="connsiteY2" fmla="*/ 0 h 314067"/>
                  <a:gd name="connsiteX3" fmla="*/ 207172 w 207171"/>
                  <a:gd name="connsiteY3" fmla="*/ 0 h 314067"/>
                  <a:gd name="connsiteX4" fmla="*/ 207172 w 207171"/>
                  <a:gd name="connsiteY4" fmla="*/ 68108 h 314067"/>
                  <a:gd name="connsiteX5" fmla="*/ 94299 w 207171"/>
                  <a:gd name="connsiteY5" fmla="*/ 68108 h 314067"/>
                  <a:gd name="connsiteX6" fmla="*/ 94299 w 207171"/>
                  <a:gd name="connsiteY6" fmla="*/ 117499 h 314067"/>
                  <a:gd name="connsiteX7" fmla="*/ 198845 w 207171"/>
                  <a:gd name="connsiteY7" fmla="*/ 117499 h 314067"/>
                  <a:gd name="connsiteX8" fmla="*/ 198845 w 207171"/>
                  <a:gd name="connsiteY8" fmla="*/ 185608 h 314067"/>
                  <a:gd name="connsiteX9" fmla="*/ 94299 w 207171"/>
                  <a:gd name="connsiteY9" fmla="*/ 185608 h 314067"/>
                  <a:gd name="connsiteX10" fmla="*/ 94299 w 207171"/>
                  <a:gd name="connsiteY10" fmla="*/ 244891 h 314067"/>
                  <a:gd name="connsiteX11" fmla="*/ 207172 w 207171"/>
                  <a:gd name="connsiteY11" fmla="*/ 244891 h 314067"/>
                  <a:gd name="connsiteX12" fmla="*/ 207172 w 207171"/>
                  <a:gd name="connsiteY12"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171" h="314067">
                    <a:moveTo>
                      <a:pt x="207172" y="314067"/>
                    </a:moveTo>
                    <a:lnTo>
                      <a:pt x="0" y="314067"/>
                    </a:lnTo>
                    <a:lnTo>
                      <a:pt x="0" y="0"/>
                    </a:lnTo>
                    <a:lnTo>
                      <a:pt x="207172" y="0"/>
                    </a:lnTo>
                    <a:lnTo>
                      <a:pt x="207172" y="68108"/>
                    </a:lnTo>
                    <a:lnTo>
                      <a:pt x="94299" y="68108"/>
                    </a:lnTo>
                    <a:lnTo>
                      <a:pt x="94299" y="117499"/>
                    </a:lnTo>
                    <a:lnTo>
                      <a:pt x="198845" y="117499"/>
                    </a:lnTo>
                    <a:lnTo>
                      <a:pt x="198845" y="185608"/>
                    </a:lnTo>
                    <a:lnTo>
                      <a:pt x="94299" y="185608"/>
                    </a:lnTo>
                    <a:lnTo>
                      <a:pt x="94299" y="244891"/>
                    </a:lnTo>
                    <a:lnTo>
                      <a:pt x="207172" y="244891"/>
                    </a:lnTo>
                    <a:lnTo>
                      <a:pt x="207172" y="314067"/>
                    </a:lnTo>
                    <a:close/>
                  </a:path>
                </a:pathLst>
              </a:custGeom>
              <a:solidFill>
                <a:srgbClr val="61B0BB"/>
              </a:solidFill>
              <a:ln w="711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A04E627-5885-44B4-B79D-CAC84B2865F3}"/>
                  </a:ext>
                </a:extLst>
              </p:cNvPr>
              <p:cNvSpPr/>
              <p:nvPr/>
            </p:nvSpPr>
            <p:spPr>
              <a:xfrm>
                <a:off x="7455147" y="3996942"/>
                <a:ext cx="296204" cy="314067"/>
              </a:xfrm>
              <a:custGeom>
                <a:avLst/>
                <a:gdLst>
                  <a:gd name="connsiteX0" fmla="*/ 296204 w 296204"/>
                  <a:gd name="connsiteY0" fmla="*/ 150379 h 314067"/>
                  <a:gd name="connsiteX1" fmla="*/ 248094 w 296204"/>
                  <a:gd name="connsiteY1" fmla="*/ 271508 h 314067"/>
                  <a:gd name="connsiteX2" fmla="*/ 112873 w 296204"/>
                  <a:gd name="connsiteY2" fmla="*/ 314067 h 314067"/>
                  <a:gd name="connsiteX3" fmla="*/ 0 w 296204"/>
                  <a:gd name="connsiteY3" fmla="*/ 314067 h 314067"/>
                  <a:gd name="connsiteX4" fmla="*/ 0 w 296204"/>
                  <a:gd name="connsiteY4" fmla="*/ 0 h 314067"/>
                  <a:gd name="connsiteX5" fmla="*/ 120773 w 296204"/>
                  <a:gd name="connsiteY5" fmla="*/ 0 h 314067"/>
                  <a:gd name="connsiteX6" fmla="*/ 250514 w 296204"/>
                  <a:gd name="connsiteY6" fmla="*/ 38645 h 314067"/>
                  <a:gd name="connsiteX7" fmla="*/ 296204 w 296204"/>
                  <a:gd name="connsiteY7" fmla="*/ 150308 h 314067"/>
                  <a:gd name="connsiteX8" fmla="*/ 198347 w 296204"/>
                  <a:gd name="connsiteY8" fmla="*/ 153368 h 314067"/>
                  <a:gd name="connsiteX9" fmla="*/ 179345 w 296204"/>
                  <a:gd name="connsiteY9" fmla="*/ 89388 h 314067"/>
                  <a:gd name="connsiteX10" fmla="*/ 121699 w 296204"/>
                  <a:gd name="connsiteY10" fmla="*/ 68535 h 314067"/>
                  <a:gd name="connsiteX11" fmla="*/ 94227 w 296204"/>
                  <a:gd name="connsiteY11" fmla="*/ 68535 h 314067"/>
                  <a:gd name="connsiteX12" fmla="*/ 94227 w 296204"/>
                  <a:gd name="connsiteY12" fmla="*/ 244464 h 314067"/>
                  <a:gd name="connsiteX13" fmla="*/ 115222 w 296204"/>
                  <a:gd name="connsiteY13" fmla="*/ 244464 h 314067"/>
                  <a:gd name="connsiteX14" fmla="*/ 178206 w 296204"/>
                  <a:gd name="connsiteY14" fmla="*/ 222046 h 314067"/>
                  <a:gd name="connsiteX15" fmla="*/ 198276 w 296204"/>
                  <a:gd name="connsiteY15" fmla="*/ 153440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204" h="314067">
                    <a:moveTo>
                      <a:pt x="296204" y="150379"/>
                    </a:moveTo>
                    <a:cubicBezTo>
                      <a:pt x="296204" y="202760"/>
                      <a:pt x="280191" y="243183"/>
                      <a:pt x="248094" y="271508"/>
                    </a:cubicBezTo>
                    <a:cubicBezTo>
                      <a:pt x="216068" y="299834"/>
                      <a:pt x="170947" y="314067"/>
                      <a:pt x="112873" y="314067"/>
                    </a:cubicBezTo>
                    <a:lnTo>
                      <a:pt x="0" y="314067"/>
                    </a:lnTo>
                    <a:lnTo>
                      <a:pt x="0" y="0"/>
                    </a:lnTo>
                    <a:lnTo>
                      <a:pt x="120773" y="0"/>
                    </a:lnTo>
                    <a:cubicBezTo>
                      <a:pt x="176783" y="0"/>
                      <a:pt x="220053" y="12882"/>
                      <a:pt x="250514" y="38645"/>
                    </a:cubicBezTo>
                    <a:cubicBezTo>
                      <a:pt x="280974" y="64408"/>
                      <a:pt x="296204" y="101629"/>
                      <a:pt x="296204" y="150308"/>
                    </a:cubicBezTo>
                    <a:close/>
                    <a:moveTo>
                      <a:pt x="198347" y="153368"/>
                    </a:moveTo>
                    <a:cubicBezTo>
                      <a:pt x="198347" y="124616"/>
                      <a:pt x="192013" y="103266"/>
                      <a:pt x="179345" y="89388"/>
                    </a:cubicBezTo>
                    <a:cubicBezTo>
                      <a:pt x="166677" y="75510"/>
                      <a:pt x="147462" y="68535"/>
                      <a:pt x="121699" y="68535"/>
                    </a:cubicBezTo>
                    <a:lnTo>
                      <a:pt x="94227" y="68535"/>
                    </a:lnTo>
                    <a:lnTo>
                      <a:pt x="94227" y="244464"/>
                    </a:lnTo>
                    <a:lnTo>
                      <a:pt x="115222" y="244464"/>
                    </a:lnTo>
                    <a:cubicBezTo>
                      <a:pt x="143832" y="244464"/>
                      <a:pt x="164898" y="236992"/>
                      <a:pt x="178206" y="222046"/>
                    </a:cubicBezTo>
                    <a:cubicBezTo>
                      <a:pt x="191586" y="207101"/>
                      <a:pt x="198276" y="184185"/>
                      <a:pt x="198276" y="153440"/>
                    </a:cubicBezTo>
                    <a:close/>
                  </a:path>
                </a:pathLst>
              </a:custGeom>
              <a:solidFill>
                <a:srgbClr val="61B0BB"/>
              </a:solidFill>
              <a:ln w="711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A0733BC-2CE9-07EB-105D-7F39F108CEC7}"/>
                  </a:ext>
                </a:extLst>
              </p:cNvPr>
              <p:cNvSpPr/>
              <p:nvPr/>
            </p:nvSpPr>
            <p:spPr>
              <a:xfrm>
                <a:off x="7813909" y="3996942"/>
                <a:ext cx="94725" cy="314067"/>
              </a:xfrm>
              <a:custGeom>
                <a:avLst/>
                <a:gdLst>
                  <a:gd name="connsiteX0" fmla="*/ 0 w 94725"/>
                  <a:gd name="connsiteY0" fmla="*/ 314067 h 314067"/>
                  <a:gd name="connsiteX1" fmla="*/ 0 w 94725"/>
                  <a:gd name="connsiteY1" fmla="*/ 0 h 314067"/>
                  <a:gd name="connsiteX2" fmla="*/ 94726 w 94725"/>
                  <a:gd name="connsiteY2" fmla="*/ 0 h 314067"/>
                  <a:gd name="connsiteX3" fmla="*/ 94726 w 94725"/>
                  <a:gd name="connsiteY3" fmla="*/ 314067 h 314067"/>
                  <a:gd name="connsiteX4" fmla="*/ 0 w 94725"/>
                  <a:gd name="connsiteY4" fmla="*/ 314067 h 31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25" h="314067">
                    <a:moveTo>
                      <a:pt x="0" y="314067"/>
                    </a:moveTo>
                    <a:lnTo>
                      <a:pt x="0" y="0"/>
                    </a:lnTo>
                    <a:lnTo>
                      <a:pt x="94726" y="0"/>
                    </a:lnTo>
                    <a:lnTo>
                      <a:pt x="94726" y="314067"/>
                    </a:lnTo>
                    <a:lnTo>
                      <a:pt x="0" y="314067"/>
                    </a:lnTo>
                    <a:close/>
                  </a:path>
                </a:pathLst>
              </a:custGeom>
              <a:solidFill>
                <a:srgbClr val="61B0BB"/>
              </a:solidFill>
              <a:ln w="711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DC0819-4FCE-CD5A-7E09-4390559A1D5A}"/>
                  </a:ext>
                </a:extLst>
              </p:cNvPr>
              <p:cNvSpPr/>
              <p:nvPr/>
            </p:nvSpPr>
            <p:spPr>
              <a:xfrm>
                <a:off x="7963434" y="3996942"/>
                <a:ext cx="264462" cy="314067"/>
              </a:xfrm>
              <a:custGeom>
                <a:avLst/>
                <a:gdLst>
                  <a:gd name="connsiteX0" fmla="*/ 179487 w 264462"/>
                  <a:gd name="connsiteY0" fmla="*/ 314067 h 314067"/>
                  <a:gd name="connsiteX1" fmla="*/ 85189 w 264462"/>
                  <a:gd name="connsiteY1" fmla="*/ 314067 h 314067"/>
                  <a:gd name="connsiteX2" fmla="*/ 85189 w 264462"/>
                  <a:gd name="connsiteY2" fmla="*/ 69389 h 314067"/>
                  <a:gd name="connsiteX3" fmla="*/ 0 w 264462"/>
                  <a:gd name="connsiteY3" fmla="*/ 69389 h 314067"/>
                  <a:gd name="connsiteX4" fmla="*/ 0 w 264462"/>
                  <a:gd name="connsiteY4" fmla="*/ 0 h 314067"/>
                  <a:gd name="connsiteX5" fmla="*/ 264463 w 264462"/>
                  <a:gd name="connsiteY5" fmla="*/ 0 h 314067"/>
                  <a:gd name="connsiteX6" fmla="*/ 264463 w 264462"/>
                  <a:gd name="connsiteY6" fmla="*/ 69389 h 314067"/>
                  <a:gd name="connsiteX7" fmla="*/ 179487 w 264462"/>
                  <a:gd name="connsiteY7" fmla="*/ 69389 h 314067"/>
                  <a:gd name="connsiteX8" fmla="*/ 179487 w 264462"/>
                  <a:gd name="connsiteY8"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62" h="314067">
                    <a:moveTo>
                      <a:pt x="179487" y="314067"/>
                    </a:moveTo>
                    <a:lnTo>
                      <a:pt x="85189" y="314067"/>
                    </a:lnTo>
                    <a:lnTo>
                      <a:pt x="85189" y="69389"/>
                    </a:lnTo>
                    <a:lnTo>
                      <a:pt x="0" y="69389"/>
                    </a:lnTo>
                    <a:lnTo>
                      <a:pt x="0" y="0"/>
                    </a:lnTo>
                    <a:lnTo>
                      <a:pt x="264463" y="0"/>
                    </a:lnTo>
                    <a:lnTo>
                      <a:pt x="264463" y="69389"/>
                    </a:lnTo>
                    <a:lnTo>
                      <a:pt x="179487" y="69389"/>
                    </a:lnTo>
                    <a:lnTo>
                      <a:pt x="179487" y="314067"/>
                    </a:lnTo>
                    <a:close/>
                  </a:path>
                </a:pathLst>
              </a:custGeom>
              <a:solidFill>
                <a:srgbClr val="61B0BB"/>
              </a:solidFill>
              <a:ln w="7116" cap="flat">
                <a:noFill/>
                <a:prstDash val="solid"/>
                <a:miter/>
              </a:ln>
            </p:spPr>
            <p:txBody>
              <a:bodyPr rtlCol="0" anchor="ctr"/>
              <a:lstStyle/>
              <a:p>
                <a:endParaRPr lang="en-US"/>
              </a:p>
            </p:txBody>
          </p:sp>
        </p:grpSp>
      </p:grpSp>
      <p:pic>
        <p:nvPicPr>
          <p:cNvPr id="41" name="Graphic 40">
            <a:extLst>
              <a:ext uri="{FF2B5EF4-FFF2-40B4-BE49-F238E27FC236}">
                <a16:creationId xmlns:a16="http://schemas.microsoft.com/office/drawing/2014/main" id="{C1DD40F7-4EEB-3804-830A-ED3A36F04D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5218" y="2937239"/>
            <a:ext cx="1316399" cy="1137629"/>
          </a:xfrm>
          <a:prstGeom prst="rect">
            <a:avLst/>
          </a:prstGeom>
        </p:spPr>
      </p:pic>
      <p:grpSp>
        <p:nvGrpSpPr>
          <p:cNvPr id="58" name="Group 57">
            <a:extLst>
              <a:ext uri="{FF2B5EF4-FFF2-40B4-BE49-F238E27FC236}">
                <a16:creationId xmlns:a16="http://schemas.microsoft.com/office/drawing/2014/main" id="{784F0066-0A9F-4E46-16C9-8D11CBCC03E6}"/>
              </a:ext>
            </a:extLst>
          </p:cNvPr>
          <p:cNvGrpSpPr/>
          <p:nvPr/>
        </p:nvGrpSpPr>
        <p:grpSpPr>
          <a:xfrm>
            <a:off x="2734196" y="2779730"/>
            <a:ext cx="1186667" cy="1186667"/>
            <a:chOff x="2235109" y="3140203"/>
            <a:chExt cx="1008566" cy="1008566"/>
          </a:xfrm>
        </p:grpSpPr>
        <p:sp>
          <p:nvSpPr>
            <p:cNvPr id="46" name="Oval 45">
              <a:extLst>
                <a:ext uri="{FF2B5EF4-FFF2-40B4-BE49-F238E27FC236}">
                  <a16:creationId xmlns:a16="http://schemas.microsoft.com/office/drawing/2014/main" id="{A8E7FAA8-6E7A-A0C0-9D65-9857471FEAF3}"/>
                </a:ext>
              </a:extLst>
            </p:cNvPr>
            <p:cNvSpPr/>
            <p:nvPr/>
          </p:nvSpPr>
          <p:spPr>
            <a:xfrm>
              <a:off x="2292136" y="3222848"/>
              <a:ext cx="882698" cy="882698"/>
            </a:xfrm>
            <a:prstGeom prst="ellipse">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39AA392C-0144-009F-D711-C0B962F75D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35109" y="3140203"/>
              <a:ext cx="1008566" cy="1008566"/>
            </a:xfrm>
            <a:prstGeom prst="rect">
              <a:avLst/>
            </a:prstGeom>
          </p:spPr>
        </p:pic>
      </p:grpSp>
      <p:pic>
        <p:nvPicPr>
          <p:cNvPr id="57" name="Graphic 56">
            <a:extLst>
              <a:ext uri="{FF2B5EF4-FFF2-40B4-BE49-F238E27FC236}">
                <a16:creationId xmlns:a16="http://schemas.microsoft.com/office/drawing/2014/main" id="{D30867ED-2C4B-665D-2183-5B496942845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18424" y="1972551"/>
            <a:ext cx="2290209" cy="765174"/>
          </a:xfrm>
          <a:prstGeom prst="rect">
            <a:avLst/>
          </a:prstGeom>
        </p:spPr>
      </p:pic>
      <p:pic>
        <p:nvPicPr>
          <p:cNvPr id="59" name="Graphic 58">
            <a:extLst>
              <a:ext uri="{FF2B5EF4-FFF2-40B4-BE49-F238E27FC236}">
                <a16:creationId xmlns:a16="http://schemas.microsoft.com/office/drawing/2014/main" id="{286F636E-3112-6A9A-28A5-0743A1C0384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10781" y="1972551"/>
            <a:ext cx="2290209" cy="765174"/>
          </a:xfrm>
          <a:prstGeom prst="rect">
            <a:avLst/>
          </a:prstGeom>
        </p:spPr>
      </p:pic>
      <p:pic>
        <p:nvPicPr>
          <p:cNvPr id="60" name="Graphic 59">
            <a:extLst>
              <a:ext uri="{FF2B5EF4-FFF2-40B4-BE49-F238E27FC236}">
                <a16:creationId xmlns:a16="http://schemas.microsoft.com/office/drawing/2014/main" id="{CA7A4E3D-B7A3-EF3A-F945-D86C92572A0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00675" y="1972551"/>
            <a:ext cx="2290209" cy="765174"/>
          </a:xfrm>
          <a:prstGeom prst="rect">
            <a:avLst/>
          </a:prstGeom>
        </p:spPr>
      </p:pic>
    </p:spTree>
    <p:extLst>
      <p:ext uri="{BB962C8B-B14F-4D97-AF65-F5344CB8AC3E}">
        <p14:creationId xmlns:p14="http://schemas.microsoft.com/office/powerpoint/2010/main" val="365683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74D3A7-8D96-AE82-EE1E-0B14F4DB4590}"/>
              </a:ext>
            </a:extLst>
          </p:cNvPr>
          <p:cNvSpPr/>
          <p:nvPr/>
        </p:nvSpPr>
        <p:spPr>
          <a:xfrm>
            <a:off x="8049058" y="0"/>
            <a:ext cx="4142940" cy="6229350"/>
          </a:xfrm>
          <a:prstGeom prst="rect">
            <a:avLst/>
          </a:prstGeom>
          <a:solidFill>
            <a:srgbClr val="DB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A27E4-2FB8-453E-A82F-C2D2C139F409}"/>
              </a:ext>
            </a:extLst>
          </p:cNvPr>
          <p:cNvSpPr txBox="1"/>
          <p:nvPr/>
        </p:nvSpPr>
        <p:spPr>
          <a:xfrm>
            <a:off x="612636" y="628650"/>
            <a:ext cx="5280164" cy="593239"/>
          </a:xfrm>
          <a:prstGeom prst="rect">
            <a:avLst/>
          </a:prstGeom>
          <a:noFill/>
        </p:spPr>
        <p:txBody>
          <a:bodyPr wrap="square" rtlCol="0">
            <a:spAutoFit/>
          </a:bodyPr>
          <a:lstStyle/>
          <a:p>
            <a:pPr>
              <a:lnSpc>
                <a:spcPts val="3800"/>
              </a:lnSpc>
            </a:pPr>
            <a:r>
              <a:rPr lang="en-US" sz="4000" b="1" dirty="0">
                <a:solidFill>
                  <a:srgbClr val="003D79"/>
                </a:solidFill>
                <a:ea typeface="Open Sans Semibold" panose="020B0706030804020204" pitchFamily="34" charset="0"/>
                <a:cs typeface="Open Sans Semibold" panose="020B0706030804020204" pitchFamily="34" charset="0"/>
              </a:rPr>
              <a:t>Pay Less Tax.</a:t>
            </a:r>
          </a:p>
        </p:txBody>
      </p:sp>
      <p:pic>
        <p:nvPicPr>
          <p:cNvPr id="6" name="Picture 5">
            <a:extLst>
              <a:ext uri="{FF2B5EF4-FFF2-40B4-BE49-F238E27FC236}">
                <a16:creationId xmlns:a16="http://schemas.microsoft.com/office/drawing/2014/main" id="{D1709024-D984-3282-6962-B2503F69B5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 y="5630313"/>
            <a:ext cx="12191997" cy="1234285"/>
          </a:xfrm>
          <a:prstGeom prst="rect">
            <a:avLst/>
          </a:prstGeom>
        </p:spPr>
      </p:pic>
      <p:pic>
        <p:nvPicPr>
          <p:cNvPr id="10" name="Picture 9">
            <a:extLst>
              <a:ext uri="{FF2B5EF4-FFF2-40B4-BE49-F238E27FC236}">
                <a16:creationId xmlns:a16="http://schemas.microsoft.com/office/drawing/2014/main" id="{A9B25D42-C75A-83AA-080D-676A637DC4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36" y="2371578"/>
            <a:ext cx="7128503" cy="2380769"/>
          </a:xfrm>
          <a:prstGeom prst="rect">
            <a:avLst/>
          </a:prstGeom>
        </p:spPr>
      </p:pic>
      <p:pic>
        <p:nvPicPr>
          <p:cNvPr id="12" name="Graphic 11">
            <a:extLst>
              <a:ext uri="{FF2B5EF4-FFF2-40B4-BE49-F238E27FC236}">
                <a16:creationId xmlns:a16="http://schemas.microsoft.com/office/drawing/2014/main" id="{B0AFFCB5-A06C-C231-056E-3718446914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3628" y="852945"/>
            <a:ext cx="3095838" cy="3693655"/>
          </a:xfrm>
          <a:prstGeom prst="rect">
            <a:avLst/>
          </a:prstGeom>
        </p:spPr>
      </p:pic>
      <p:sp>
        <p:nvSpPr>
          <p:cNvPr id="2" name="Oval 1">
            <a:extLst>
              <a:ext uri="{FF2B5EF4-FFF2-40B4-BE49-F238E27FC236}">
                <a16:creationId xmlns:a16="http://schemas.microsoft.com/office/drawing/2014/main" id="{40D044E1-A25E-06C3-B7F9-49B8ECF802EC}"/>
              </a:ext>
            </a:extLst>
          </p:cNvPr>
          <p:cNvSpPr/>
          <p:nvPr/>
        </p:nvSpPr>
        <p:spPr>
          <a:xfrm>
            <a:off x="2655310" y="4242816"/>
            <a:ext cx="1194816" cy="509531"/>
          </a:xfrm>
          <a:prstGeom prst="ellipse">
            <a:avLst/>
          </a:prstGeom>
          <a:noFill/>
          <a:ln w="38100">
            <a:solidFill>
              <a:srgbClr val="65C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4" name="Oval 3">
            <a:extLst>
              <a:ext uri="{FF2B5EF4-FFF2-40B4-BE49-F238E27FC236}">
                <a16:creationId xmlns:a16="http://schemas.microsoft.com/office/drawing/2014/main" id="{7C0BB724-9BEE-3A67-9FA5-C35A0D1151B4}"/>
              </a:ext>
            </a:extLst>
          </p:cNvPr>
          <p:cNvSpPr/>
          <p:nvPr/>
        </p:nvSpPr>
        <p:spPr>
          <a:xfrm>
            <a:off x="6732589" y="4060437"/>
            <a:ext cx="1194816" cy="509531"/>
          </a:xfrm>
          <a:prstGeom prst="ellipse">
            <a:avLst/>
          </a:prstGeom>
          <a:noFill/>
          <a:ln w="38100">
            <a:solidFill>
              <a:srgbClr val="65C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302396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989C8-32AB-BEBE-5B28-190D95F808C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 y="5670548"/>
            <a:ext cx="12191991" cy="1193141"/>
          </a:xfrm>
          <a:prstGeom prst="rect">
            <a:avLst/>
          </a:prstGeom>
        </p:spPr>
      </p:pic>
      <p:sp>
        <p:nvSpPr>
          <p:cNvPr id="27" name="Title 1">
            <a:extLst>
              <a:ext uri="{FF2B5EF4-FFF2-40B4-BE49-F238E27FC236}">
                <a16:creationId xmlns:a16="http://schemas.microsoft.com/office/drawing/2014/main" id="{B1714A43-5B91-9AA0-2D46-F8120FF83530}"/>
              </a:ext>
            </a:extLst>
          </p:cNvPr>
          <p:cNvSpPr txBox="1">
            <a:spLocks/>
          </p:cNvSpPr>
          <p:nvPr/>
        </p:nvSpPr>
        <p:spPr>
          <a:xfrm>
            <a:off x="0" y="280056"/>
            <a:ext cx="12192000" cy="7775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spc="-80" dirty="0">
                <a:solidFill>
                  <a:srgbClr val="093254"/>
                </a:solidFill>
                <a:latin typeface="+mn-lt"/>
                <a:ea typeface="Open Sans Semibold" panose="020B0706030804020204" pitchFamily="34" charset="0"/>
                <a:cs typeface="Open Sans Semibold" panose="020B0706030804020204" pitchFamily="34" charset="0"/>
              </a:rPr>
              <a:t>Your Positive Impact</a:t>
            </a:r>
            <a:endParaRPr lang="en-US" sz="4500" b="1" spc="-80" dirty="0">
              <a:solidFill>
                <a:srgbClr val="093254"/>
              </a:solidFill>
              <a:latin typeface="+mn-lt"/>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0C5C5073-EC10-975D-AEEE-E388940AC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9243" y="1527752"/>
            <a:ext cx="1670534" cy="1721156"/>
          </a:xfrm>
          <a:prstGeom prst="rect">
            <a:avLst/>
          </a:prstGeom>
        </p:spPr>
      </p:pic>
      <p:pic>
        <p:nvPicPr>
          <p:cNvPr id="13" name="Graphic 12">
            <a:extLst>
              <a:ext uri="{FF2B5EF4-FFF2-40B4-BE49-F238E27FC236}">
                <a16:creationId xmlns:a16="http://schemas.microsoft.com/office/drawing/2014/main" id="{DFB63CEA-E098-9A1E-8363-59BAEE4476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5936" y="3838383"/>
            <a:ext cx="1976001" cy="1243233"/>
          </a:xfrm>
          <a:prstGeom prst="rect">
            <a:avLst/>
          </a:prstGeom>
        </p:spPr>
      </p:pic>
      <p:pic>
        <p:nvPicPr>
          <p:cNvPr id="4" name="Graphic 3">
            <a:extLst>
              <a:ext uri="{FF2B5EF4-FFF2-40B4-BE49-F238E27FC236}">
                <a16:creationId xmlns:a16="http://schemas.microsoft.com/office/drawing/2014/main" id="{ED580727-0640-482A-78B2-4BB696A351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1241" y="1583754"/>
            <a:ext cx="1600568" cy="1333805"/>
          </a:xfrm>
          <a:prstGeom prst="rect">
            <a:avLst/>
          </a:prstGeom>
        </p:spPr>
      </p:pic>
      <p:pic>
        <p:nvPicPr>
          <p:cNvPr id="6" name="Graphic 5">
            <a:extLst>
              <a:ext uri="{FF2B5EF4-FFF2-40B4-BE49-F238E27FC236}">
                <a16:creationId xmlns:a16="http://schemas.microsoft.com/office/drawing/2014/main" id="{1A7C7A66-5B07-359D-C6A8-47C4C16DBA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2158" y="3785609"/>
            <a:ext cx="1615691" cy="1296008"/>
          </a:xfrm>
          <a:prstGeom prst="rect">
            <a:avLst/>
          </a:prstGeom>
        </p:spPr>
      </p:pic>
      <p:pic>
        <p:nvPicPr>
          <p:cNvPr id="7" name="Graphic 6">
            <a:extLst>
              <a:ext uri="{FF2B5EF4-FFF2-40B4-BE49-F238E27FC236}">
                <a16:creationId xmlns:a16="http://schemas.microsoft.com/office/drawing/2014/main" id="{05FB7EF1-F773-E300-CE40-BD5C26E0ED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93080" y="1509007"/>
            <a:ext cx="1740363" cy="1732154"/>
          </a:xfrm>
          <a:prstGeom prst="rect">
            <a:avLst/>
          </a:prstGeom>
        </p:spPr>
      </p:pic>
      <p:cxnSp>
        <p:nvCxnSpPr>
          <p:cNvPr id="20" name="Straight Connector 19">
            <a:extLst>
              <a:ext uri="{FF2B5EF4-FFF2-40B4-BE49-F238E27FC236}">
                <a16:creationId xmlns:a16="http://schemas.microsoft.com/office/drawing/2014/main" id="{338285BC-CC34-205B-7D9F-12AC9BDC5E1E}"/>
              </a:ext>
            </a:extLst>
          </p:cNvPr>
          <p:cNvCxnSpPr>
            <a:cxnSpLocks/>
          </p:cNvCxnSpPr>
          <p:nvPr/>
        </p:nvCxnSpPr>
        <p:spPr>
          <a:xfrm>
            <a:off x="2035278" y="3484055"/>
            <a:ext cx="8121445" cy="0"/>
          </a:xfrm>
          <a:prstGeom prst="line">
            <a:avLst/>
          </a:prstGeom>
          <a:ln w="28575">
            <a:solidFill>
              <a:srgbClr val="89D2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7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36C5DD-4865-4889-89F6-55D355EB2325}"/>
              </a:ext>
            </a:extLst>
          </p:cNvPr>
          <p:cNvSpPr/>
          <p:nvPr/>
        </p:nvSpPr>
        <p:spPr>
          <a:xfrm>
            <a:off x="0" y="0"/>
            <a:ext cx="12192000" cy="1410462"/>
          </a:xfrm>
          <a:prstGeom prst="rect">
            <a:avLst/>
          </a:prstGeom>
          <a:solidFill>
            <a:srgbClr val="D5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A27E4-2FB8-453E-A82F-C2D2C139F409}"/>
              </a:ext>
            </a:extLst>
          </p:cNvPr>
          <p:cNvSpPr txBox="1"/>
          <p:nvPr/>
        </p:nvSpPr>
        <p:spPr>
          <a:xfrm>
            <a:off x="0" y="455279"/>
            <a:ext cx="12191998" cy="784830"/>
          </a:xfrm>
          <a:prstGeom prst="rect">
            <a:avLst/>
          </a:prstGeom>
          <a:noFill/>
        </p:spPr>
        <p:txBody>
          <a:bodyPr wrap="square" rtlCol="0">
            <a:spAutoFit/>
          </a:bodyPr>
          <a:lstStyle/>
          <a:p>
            <a:pPr algn="ctr"/>
            <a:r>
              <a:rPr lang="en-US" sz="4500" b="1">
                <a:solidFill>
                  <a:srgbClr val="093254"/>
                </a:solidFill>
                <a:ea typeface="Open Sans Semibold" panose="020B0706030804020204" pitchFamily="34" charset="0"/>
                <a:cs typeface="Open Sans Semibold" panose="020B0706030804020204" pitchFamily="34" charset="0"/>
              </a:rPr>
              <a:t>Focused Investment Thesis</a:t>
            </a:r>
            <a:endParaRPr lang="en-US" sz="4500" b="1" dirty="0">
              <a:solidFill>
                <a:srgbClr val="093254"/>
              </a:solidFill>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92057786-DE11-6F1C-7B6F-5EA2290CAE2B}"/>
              </a:ext>
            </a:extLst>
          </p:cNvPr>
          <p:cNvGrpSpPr/>
          <p:nvPr/>
        </p:nvGrpSpPr>
        <p:grpSpPr>
          <a:xfrm>
            <a:off x="8259528" y="1778816"/>
            <a:ext cx="2065226" cy="1385009"/>
            <a:chOff x="9494438" y="1778816"/>
            <a:chExt cx="2065226" cy="1385009"/>
          </a:xfrm>
        </p:grpSpPr>
        <p:pic>
          <p:nvPicPr>
            <p:cNvPr id="10" name="Picture 9">
              <a:extLst>
                <a:ext uri="{FF2B5EF4-FFF2-40B4-BE49-F238E27FC236}">
                  <a16:creationId xmlns:a16="http://schemas.microsoft.com/office/drawing/2014/main" id="{136AE2EE-7BD7-4357-BE5D-51BF55FCC9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75008" y="2315511"/>
              <a:ext cx="823794" cy="848314"/>
            </a:xfrm>
            <a:prstGeom prst="rect">
              <a:avLst/>
            </a:prstGeom>
          </p:spPr>
        </p:pic>
        <p:sp>
          <p:nvSpPr>
            <p:cNvPr id="11" name="TextBox 10">
              <a:extLst>
                <a:ext uri="{FF2B5EF4-FFF2-40B4-BE49-F238E27FC236}">
                  <a16:creationId xmlns:a16="http://schemas.microsoft.com/office/drawing/2014/main" id="{B8189E21-AED7-41EF-A3C7-711D683DF57F}"/>
                </a:ext>
              </a:extLst>
            </p:cNvPr>
            <p:cNvSpPr txBox="1"/>
            <p:nvPr/>
          </p:nvSpPr>
          <p:spPr>
            <a:xfrm>
              <a:off x="9494438" y="1778816"/>
              <a:ext cx="2065226" cy="520069"/>
            </a:xfrm>
            <a:prstGeom prst="rect">
              <a:avLst/>
            </a:prstGeom>
            <a:noFill/>
          </p:spPr>
          <p:txBody>
            <a:bodyPr wrap="square" rtlCol="0">
              <a:spAutoFit/>
            </a:bodyPr>
            <a:lstStyle/>
            <a:p>
              <a:pPr algn="ctr"/>
              <a:r>
                <a:rPr lang="en-US" sz="28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2 </a:t>
              </a:r>
              <a:r>
                <a:rPr lang="en-US" sz="28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grpSp>
      <p:pic>
        <p:nvPicPr>
          <p:cNvPr id="25" name="Picture 24">
            <a:extLst>
              <a:ext uri="{FF2B5EF4-FFF2-40B4-BE49-F238E27FC236}">
                <a16:creationId xmlns:a16="http://schemas.microsoft.com/office/drawing/2014/main" id="{AD5B4FB9-240C-44D9-9C10-4A64F7A81A1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466445" y="4033386"/>
            <a:ext cx="1952582" cy="413947"/>
          </a:xfrm>
          <a:prstGeom prst="rect">
            <a:avLst/>
          </a:prstGeom>
        </p:spPr>
      </p:pic>
      <p:sp>
        <p:nvSpPr>
          <p:cNvPr id="26" name="TextBox 25">
            <a:extLst>
              <a:ext uri="{FF2B5EF4-FFF2-40B4-BE49-F238E27FC236}">
                <a16:creationId xmlns:a16="http://schemas.microsoft.com/office/drawing/2014/main" id="{3ED23AAC-5B2F-4580-AF94-F60D602B13C0}"/>
              </a:ext>
            </a:extLst>
          </p:cNvPr>
          <p:cNvSpPr txBox="1"/>
          <p:nvPr/>
        </p:nvSpPr>
        <p:spPr>
          <a:xfrm>
            <a:off x="8363228"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sp>
        <p:nvSpPr>
          <p:cNvPr id="24" name="TextBox 23">
            <a:extLst>
              <a:ext uri="{FF2B5EF4-FFF2-40B4-BE49-F238E27FC236}">
                <a16:creationId xmlns:a16="http://schemas.microsoft.com/office/drawing/2014/main" id="{43FB31C9-C462-4AB7-A643-5C0D5896FFE3}"/>
              </a:ext>
            </a:extLst>
          </p:cNvPr>
          <p:cNvSpPr txBox="1"/>
          <p:nvPr/>
        </p:nvSpPr>
        <p:spPr>
          <a:xfrm>
            <a:off x="2250797" y="4989953"/>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27" name="Picture 26">
            <a:extLst>
              <a:ext uri="{FF2B5EF4-FFF2-40B4-BE49-F238E27FC236}">
                <a16:creationId xmlns:a16="http://schemas.microsoft.com/office/drawing/2014/main" id="{ED6D220A-2B9D-4724-ACE4-7176FE337B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28037" y="5514612"/>
            <a:ext cx="1771206" cy="472321"/>
          </a:xfrm>
          <a:prstGeom prst="rect">
            <a:avLst/>
          </a:prstGeom>
        </p:spPr>
      </p:pic>
      <p:pic>
        <p:nvPicPr>
          <p:cNvPr id="28" name="Picture 27">
            <a:extLst>
              <a:ext uri="{FF2B5EF4-FFF2-40B4-BE49-F238E27FC236}">
                <a16:creationId xmlns:a16="http://schemas.microsoft.com/office/drawing/2014/main" id="{8D8F4CDE-5CEE-435E-9CD3-DE3F3D587EB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404753" y="5534898"/>
            <a:ext cx="1876710" cy="540492"/>
          </a:xfrm>
          <a:prstGeom prst="rect">
            <a:avLst/>
          </a:prstGeom>
        </p:spPr>
      </p:pic>
      <p:sp>
        <p:nvSpPr>
          <p:cNvPr id="29" name="TextBox 28">
            <a:extLst>
              <a:ext uri="{FF2B5EF4-FFF2-40B4-BE49-F238E27FC236}">
                <a16:creationId xmlns:a16="http://schemas.microsoft.com/office/drawing/2014/main" id="{D57F3000-57AC-4328-BCD8-85EDA7DEC258}"/>
              </a:ext>
            </a:extLst>
          </p:cNvPr>
          <p:cNvSpPr txBox="1"/>
          <p:nvPr/>
        </p:nvSpPr>
        <p:spPr>
          <a:xfrm>
            <a:off x="5216237" y="499809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2</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30" name="Picture 29">
            <a:extLst>
              <a:ext uri="{FF2B5EF4-FFF2-40B4-BE49-F238E27FC236}">
                <a16:creationId xmlns:a16="http://schemas.microsoft.com/office/drawing/2014/main" id="{66F0A495-0BAF-456A-9E68-CD46980F4E1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75563" y="2325225"/>
            <a:ext cx="1800371" cy="411285"/>
          </a:xfrm>
          <a:prstGeom prst="rect">
            <a:avLst/>
          </a:prstGeom>
        </p:spPr>
      </p:pic>
      <p:sp>
        <p:nvSpPr>
          <p:cNvPr id="31" name="TextBox 30">
            <a:extLst>
              <a:ext uri="{FF2B5EF4-FFF2-40B4-BE49-F238E27FC236}">
                <a16:creationId xmlns:a16="http://schemas.microsoft.com/office/drawing/2014/main" id="{637B9C9F-0D48-4F26-92E6-75F4C892B5D9}"/>
              </a:ext>
            </a:extLst>
          </p:cNvPr>
          <p:cNvSpPr txBox="1"/>
          <p:nvPr/>
        </p:nvSpPr>
        <p:spPr>
          <a:xfrm>
            <a:off x="5243136" y="1766326"/>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6</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32" name="Picture 31">
            <a:extLst>
              <a:ext uri="{FF2B5EF4-FFF2-40B4-BE49-F238E27FC236}">
                <a16:creationId xmlns:a16="http://schemas.microsoft.com/office/drawing/2014/main" id="{2845AE6C-4551-4712-9E45-A28F657300B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683590" y="5542002"/>
            <a:ext cx="1451010" cy="553998"/>
          </a:xfrm>
          <a:prstGeom prst="rect">
            <a:avLst/>
          </a:prstGeom>
        </p:spPr>
      </p:pic>
      <p:sp>
        <p:nvSpPr>
          <p:cNvPr id="33" name="TextBox 32">
            <a:extLst>
              <a:ext uri="{FF2B5EF4-FFF2-40B4-BE49-F238E27FC236}">
                <a16:creationId xmlns:a16="http://schemas.microsoft.com/office/drawing/2014/main" id="{5CBBA8A6-C4EC-4594-8C47-4D5CE1F6AB54}"/>
              </a:ext>
            </a:extLst>
          </p:cNvPr>
          <p:cNvSpPr txBox="1"/>
          <p:nvPr/>
        </p:nvSpPr>
        <p:spPr>
          <a:xfrm>
            <a:off x="8370193" y="499809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sp>
        <p:nvSpPr>
          <p:cNvPr id="4" name="TextBox 3">
            <a:extLst>
              <a:ext uri="{FF2B5EF4-FFF2-40B4-BE49-F238E27FC236}">
                <a16:creationId xmlns:a16="http://schemas.microsoft.com/office/drawing/2014/main" id="{724A8D82-5ABC-71BF-2F6E-8EBF2061A1F6}"/>
              </a:ext>
            </a:extLst>
          </p:cNvPr>
          <p:cNvSpPr txBox="1"/>
          <p:nvPr/>
        </p:nvSpPr>
        <p:spPr>
          <a:xfrm>
            <a:off x="2272077" y="176338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7</a:t>
            </a:r>
            <a:r>
              <a:rPr lang="en-US" sz="3000"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6" name="Picture 5">
            <a:extLst>
              <a:ext uri="{FF2B5EF4-FFF2-40B4-BE49-F238E27FC236}">
                <a16:creationId xmlns:a16="http://schemas.microsoft.com/office/drawing/2014/main" id="{7A983F45-25D4-9C1C-6F56-07EDAF86D36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5734"/>
          <a:stretch/>
        </p:blipFill>
        <p:spPr>
          <a:xfrm>
            <a:off x="2910220" y="2278523"/>
            <a:ext cx="917691" cy="818430"/>
          </a:xfrm>
          <a:prstGeom prst="rect">
            <a:avLst/>
          </a:prstGeom>
        </p:spPr>
      </p:pic>
      <p:grpSp>
        <p:nvGrpSpPr>
          <p:cNvPr id="2" name="Group 1">
            <a:extLst>
              <a:ext uri="{FF2B5EF4-FFF2-40B4-BE49-F238E27FC236}">
                <a16:creationId xmlns:a16="http://schemas.microsoft.com/office/drawing/2014/main" id="{316E516F-3B82-C203-2D8A-1526E29DBF4B}"/>
              </a:ext>
            </a:extLst>
          </p:cNvPr>
          <p:cNvGrpSpPr/>
          <p:nvPr/>
        </p:nvGrpSpPr>
        <p:grpSpPr>
          <a:xfrm>
            <a:off x="5243137" y="3558329"/>
            <a:ext cx="2065226" cy="1027080"/>
            <a:chOff x="6496898" y="3558329"/>
            <a:chExt cx="2065226" cy="1027080"/>
          </a:xfrm>
        </p:grpSpPr>
        <p:sp>
          <p:nvSpPr>
            <p:cNvPr id="20" name="TextBox 19">
              <a:extLst>
                <a:ext uri="{FF2B5EF4-FFF2-40B4-BE49-F238E27FC236}">
                  <a16:creationId xmlns:a16="http://schemas.microsoft.com/office/drawing/2014/main" id="{A96A5FD3-D8E0-443B-8098-CF7DA5FE8DA2}"/>
                </a:ext>
              </a:extLst>
            </p:cNvPr>
            <p:cNvSpPr txBox="1"/>
            <p:nvPr/>
          </p:nvSpPr>
          <p:spPr>
            <a:xfrm>
              <a:off x="6496898"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5</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13" name="Picture 12">
              <a:extLst>
                <a:ext uri="{FF2B5EF4-FFF2-40B4-BE49-F238E27FC236}">
                  <a16:creationId xmlns:a16="http://schemas.microsoft.com/office/drawing/2014/main" id="{7B30FFF5-D2D6-0190-6130-424E2340DB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46118" y="4041117"/>
              <a:ext cx="1566785" cy="544292"/>
            </a:xfrm>
            <a:prstGeom prst="rect">
              <a:avLst/>
            </a:prstGeom>
          </p:spPr>
        </p:pic>
      </p:grpSp>
      <p:sp>
        <p:nvSpPr>
          <p:cNvPr id="5" name="TextBox 4">
            <a:extLst>
              <a:ext uri="{FF2B5EF4-FFF2-40B4-BE49-F238E27FC236}">
                <a16:creationId xmlns:a16="http://schemas.microsoft.com/office/drawing/2014/main" id="{D6D6409E-1335-16A1-C54F-AB9A005F2113}"/>
              </a:ext>
            </a:extLst>
          </p:cNvPr>
          <p:cNvSpPr txBox="1"/>
          <p:nvPr/>
        </p:nvSpPr>
        <p:spPr>
          <a:xfrm>
            <a:off x="2269049"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3</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9" name="Picture 8">
            <a:extLst>
              <a:ext uri="{FF2B5EF4-FFF2-40B4-BE49-F238E27FC236}">
                <a16:creationId xmlns:a16="http://schemas.microsoft.com/office/drawing/2014/main" id="{09749B08-DEEF-45CE-1AB2-BABE9D7685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17773" y="4015152"/>
            <a:ext cx="1737386" cy="450654"/>
          </a:xfrm>
          <a:prstGeom prst="rect">
            <a:avLst/>
          </a:prstGeom>
        </p:spPr>
      </p:pic>
      <p:sp>
        <p:nvSpPr>
          <p:cNvPr id="8" name="Rectangle 7">
            <a:extLst>
              <a:ext uri="{FF2B5EF4-FFF2-40B4-BE49-F238E27FC236}">
                <a16:creationId xmlns:a16="http://schemas.microsoft.com/office/drawing/2014/main" id="{4144467E-DD0D-C41E-128D-E8F23167E8B3}"/>
              </a:ext>
            </a:extLst>
          </p:cNvPr>
          <p:cNvSpPr/>
          <p:nvPr/>
        </p:nvSpPr>
        <p:spPr>
          <a:xfrm>
            <a:off x="0" y="6382330"/>
            <a:ext cx="12192000" cy="261610"/>
          </a:xfrm>
          <a:prstGeom prst="rect">
            <a:avLst/>
          </a:prstGeom>
        </p:spPr>
        <p:txBody>
          <a:bodyPr wrap="square">
            <a:spAutoFit/>
          </a:bodyPr>
          <a:lstStyle/>
          <a:p>
            <a:pPr marR="0" algn="ctr" rtl="0"/>
            <a:r>
              <a:rPr lang="en-US" sz="1100" b="0" i="0" u="none" strike="noStrike" spc="-40" dirty="0"/>
              <a:t>Sample portfolio companies shown. Companies will vary depending on share class.</a:t>
            </a:r>
          </a:p>
        </p:txBody>
      </p:sp>
    </p:spTree>
    <p:extLst>
      <p:ext uri="{BB962C8B-B14F-4D97-AF65-F5344CB8AC3E}">
        <p14:creationId xmlns:p14="http://schemas.microsoft.com/office/powerpoint/2010/main" val="404287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55FA05-E25A-B58C-D4B2-6A308D3FC879}"/>
              </a:ext>
            </a:extLst>
          </p:cNvPr>
          <p:cNvSpPr/>
          <p:nvPr/>
        </p:nvSpPr>
        <p:spPr>
          <a:xfrm>
            <a:off x="0" y="2138780"/>
            <a:ext cx="12192000" cy="3534128"/>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1E35C1-D7CE-89BE-A582-89374D0CFA7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 y="5672908"/>
            <a:ext cx="12191991" cy="1193141"/>
          </a:xfrm>
          <a:prstGeom prst="rect">
            <a:avLst/>
          </a:prstGeom>
        </p:spPr>
      </p:pic>
      <p:sp>
        <p:nvSpPr>
          <p:cNvPr id="2" name="Rectangle 1">
            <a:extLst>
              <a:ext uri="{FF2B5EF4-FFF2-40B4-BE49-F238E27FC236}">
                <a16:creationId xmlns:a16="http://schemas.microsoft.com/office/drawing/2014/main" id="{7C464253-6C5F-753E-EE19-7ED89AED8D30}"/>
              </a:ext>
            </a:extLst>
          </p:cNvPr>
          <p:cNvSpPr/>
          <p:nvPr/>
        </p:nvSpPr>
        <p:spPr>
          <a:xfrm>
            <a:off x="2770628" y="6127547"/>
            <a:ext cx="9107603" cy="461665"/>
          </a:xfrm>
          <a:prstGeom prst="rect">
            <a:avLst/>
          </a:prstGeom>
        </p:spPr>
        <p:txBody>
          <a:bodyPr wrap="square">
            <a:spAutoFit/>
          </a:bodyPr>
          <a:lstStyle/>
          <a:p>
            <a:pPr marR="0" algn="r" rtl="0"/>
            <a:r>
              <a:rPr lang="en-US" sz="1200" b="0" i="0" u="none" strike="noStrike" spc="-40" dirty="0">
                <a:solidFill>
                  <a:schemeClr val="bg1"/>
                </a:solidFill>
              </a:rPr>
              <a:t>*Class A-share A-F Series based on 3 year and 5 year returns, and A-B Series based on 3 year, and since inception returns, as at February 28, 2025 per </a:t>
            </a:r>
            <a:r>
              <a:rPr lang="en-US" sz="1200" b="0" i="0" u="none" strike="noStrike" spc="-40" dirty="0" err="1">
                <a:solidFill>
                  <a:schemeClr val="bg1"/>
                </a:solidFill>
              </a:rPr>
              <a:t>Fundata</a:t>
            </a:r>
            <a:r>
              <a:rPr lang="en-US" sz="1200" b="0" i="0" u="none" strike="noStrike" spc="-40" dirty="0">
                <a:solidFill>
                  <a:schemeClr val="bg1"/>
                </a:solidFill>
              </a:rPr>
              <a:t>.</a:t>
            </a:r>
          </a:p>
        </p:txBody>
      </p:sp>
      <p:pic>
        <p:nvPicPr>
          <p:cNvPr id="9" name="Graphic 8">
            <a:extLst>
              <a:ext uri="{FF2B5EF4-FFF2-40B4-BE49-F238E27FC236}">
                <a16:creationId xmlns:a16="http://schemas.microsoft.com/office/drawing/2014/main" id="{689BA17C-55AD-65A8-1AA6-2D632E914A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502" y="477904"/>
            <a:ext cx="1735632" cy="1088448"/>
          </a:xfrm>
          <a:prstGeom prst="rect">
            <a:avLst/>
          </a:prstGeom>
        </p:spPr>
      </p:pic>
      <p:pic>
        <p:nvPicPr>
          <p:cNvPr id="6" name="Graphic 5">
            <a:extLst>
              <a:ext uri="{FF2B5EF4-FFF2-40B4-BE49-F238E27FC236}">
                <a16:creationId xmlns:a16="http://schemas.microsoft.com/office/drawing/2014/main" id="{413CD1EF-4679-7FEE-3DE5-F388FF79D5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70628" y="666845"/>
            <a:ext cx="5178904" cy="1088448"/>
          </a:xfrm>
          <a:prstGeom prst="rect">
            <a:avLst/>
          </a:prstGeom>
        </p:spPr>
      </p:pic>
      <p:pic>
        <p:nvPicPr>
          <p:cNvPr id="5" name="Graphic 4">
            <a:extLst>
              <a:ext uri="{FF2B5EF4-FFF2-40B4-BE49-F238E27FC236}">
                <a16:creationId xmlns:a16="http://schemas.microsoft.com/office/drawing/2014/main" id="{789A2FCE-46C4-7791-E82B-5207A4E29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7668" y="2609178"/>
            <a:ext cx="8756664" cy="2314980"/>
          </a:xfrm>
          <a:prstGeom prst="rect">
            <a:avLst/>
          </a:prstGeom>
        </p:spPr>
      </p:pic>
    </p:spTree>
    <p:extLst>
      <p:ext uri="{BB962C8B-B14F-4D97-AF65-F5344CB8AC3E}">
        <p14:creationId xmlns:p14="http://schemas.microsoft.com/office/powerpoint/2010/main" val="371388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B334A0-99F8-4104-8223-C44631F5BB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9" y="643"/>
            <a:ext cx="12191227" cy="6856709"/>
          </a:xfrm>
          <a:prstGeom prst="rect">
            <a:avLst/>
          </a:prstGeom>
        </p:spPr>
      </p:pic>
      <p:sp>
        <p:nvSpPr>
          <p:cNvPr id="3" name="TextBox 2">
            <a:extLst>
              <a:ext uri="{FF2B5EF4-FFF2-40B4-BE49-F238E27FC236}">
                <a16:creationId xmlns:a16="http://schemas.microsoft.com/office/drawing/2014/main" id="{35CBE6C6-1940-4A55-A5A9-1C656C5809F5}"/>
              </a:ext>
            </a:extLst>
          </p:cNvPr>
          <p:cNvSpPr txBox="1"/>
          <p:nvPr/>
        </p:nvSpPr>
        <p:spPr>
          <a:xfrm>
            <a:off x="6418907" y="994219"/>
            <a:ext cx="5198548" cy="830997"/>
          </a:xfrm>
          <a:prstGeom prst="rect">
            <a:avLst/>
          </a:prstGeom>
          <a:noFill/>
        </p:spPr>
        <p:txBody>
          <a:bodyPr wrap="square" rtlCol="0">
            <a:spAutoFit/>
          </a:bodyPr>
          <a:lstStyle/>
          <a:p>
            <a:pPr algn="r"/>
            <a:r>
              <a:rPr lang="en-US" sz="4800" b="1" spc="-150" dirty="0">
                <a:solidFill>
                  <a:schemeClr val="bg1"/>
                </a:solidFill>
                <a:ea typeface="Open Sans" panose="020B0606030504020204" pitchFamily="34" charset="0"/>
                <a:cs typeface="Open Sans" panose="020B0606030504020204" pitchFamily="34" charset="0"/>
              </a:rPr>
              <a:t>Payroll Plan</a:t>
            </a:r>
          </a:p>
        </p:txBody>
      </p:sp>
    </p:spTree>
    <p:extLst>
      <p:ext uri="{BB962C8B-B14F-4D97-AF65-F5344CB8AC3E}">
        <p14:creationId xmlns:p14="http://schemas.microsoft.com/office/powerpoint/2010/main" val="180788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A4C6DE-0564-4E59-AB5A-E0BC555AD827}"/>
              </a:ext>
            </a:extLst>
          </p:cNvPr>
          <p:cNvSpPr>
            <a:spLocks noGrp="1"/>
          </p:cNvSpPr>
          <p:nvPr>
            <p:ph type="title"/>
          </p:nvPr>
        </p:nvSpPr>
        <p:spPr>
          <a:xfrm>
            <a:off x="612637" y="293515"/>
            <a:ext cx="5788163" cy="1992485"/>
          </a:xfrm>
        </p:spPr>
        <p:txBody>
          <a:bodyPr>
            <a:normAutofit/>
          </a:bodyPr>
          <a:lstStyle/>
          <a:p>
            <a:pPr>
              <a:lnSpc>
                <a:spcPct val="100000"/>
              </a:lnSpc>
            </a:pPr>
            <a:r>
              <a:rPr lang="en-US" sz="4000" b="1" dirty="0">
                <a:solidFill>
                  <a:srgbClr val="63619A"/>
                </a:solidFill>
                <a:latin typeface="+mn-lt"/>
                <a:ea typeface="Open Sans Semibold" panose="020B0706030804020204" pitchFamily="34" charset="0"/>
                <a:cs typeface="Open Sans Semibold" panose="020B0706030804020204" pitchFamily="34" charset="0"/>
              </a:rPr>
              <a:t>How much are you paying in income tax?</a:t>
            </a:r>
          </a:p>
        </p:txBody>
      </p:sp>
      <p:pic>
        <p:nvPicPr>
          <p:cNvPr id="7" name="Picture 6">
            <a:extLst>
              <a:ext uri="{FF2B5EF4-FFF2-40B4-BE49-F238E27FC236}">
                <a16:creationId xmlns:a16="http://schemas.microsoft.com/office/drawing/2014/main" id="{612E5940-6950-4345-8B31-C86F71381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0919" y="1396761"/>
            <a:ext cx="3735751" cy="3547992"/>
          </a:xfrm>
          <a:prstGeom prst="rect">
            <a:avLst/>
          </a:prstGeom>
        </p:spPr>
      </p:pic>
      <p:pic>
        <p:nvPicPr>
          <p:cNvPr id="2" name="Picture 1">
            <a:extLst>
              <a:ext uri="{FF2B5EF4-FFF2-40B4-BE49-F238E27FC236}">
                <a16:creationId xmlns:a16="http://schemas.microsoft.com/office/drawing/2014/main" id="{21CE16D8-BA8D-AF5A-B1E5-12B37B82F5B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1656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13A8E59-F8E7-0DBA-B2AE-2AFCA7BB62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08819" y="1259652"/>
            <a:ext cx="3668194" cy="5261155"/>
          </a:xfrm>
          <a:prstGeom prst="rect">
            <a:avLst/>
          </a:prstGeom>
        </p:spPr>
      </p:pic>
      <p:sp>
        <p:nvSpPr>
          <p:cNvPr id="10" name="Content Placeholder 2">
            <a:extLst>
              <a:ext uri="{FF2B5EF4-FFF2-40B4-BE49-F238E27FC236}">
                <a16:creationId xmlns:a16="http://schemas.microsoft.com/office/drawing/2014/main" id="{D02B881C-D7BD-4BD0-BBD3-E36FFD62458F}"/>
              </a:ext>
            </a:extLst>
          </p:cNvPr>
          <p:cNvSpPr>
            <a:spLocks noGrp="1"/>
          </p:cNvSpPr>
          <p:nvPr>
            <p:ph idx="1"/>
          </p:nvPr>
        </p:nvSpPr>
        <p:spPr>
          <a:xfrm>
            <a:off x="612636" y="1844186"/>
            <a:ext cx="9076997" cy="3127249"/>
          </a:xfrm>
        </p:spPr>
        <p:txBody>
          <a:bodyPr>
            <a:noAutofit/>
          </a:bodyPr>
          <a:lstStyle/>
          <a:p>
            <a:pPr marL="0" indent="0">
              <a:lnSpc>
                <a:spcPct val="100000"/>
              </a:lnSpc>
              <a:spcBef>
                <a:spcPts val="0"/>
              </a:spcBef>
              <a:spcAft>
                <a:spcPts val="1800"/>
              </a:spcAft>
              <a:buNone/>
            </a:pPr>
            <a:r>
              <a:rPr lang="en-US" sz="3600" b="1" baseline="30000" dirty="0"/>
              <a:t>Lower Your Taxes Every Pay Day</a:t>
            </a:r>
            <a:br>
              <a:rPr lang="en-US" sz="3600" b="1" baseline="30000" dirty="0"/>
            </a:br>
            <a:r>
              <a:rPr lang="en-US" sz="3600" b="1" baseline="30000" dirty="0"/>
              <a:t>     </a:t>
            </a:r>
            <a:r>
              <a:rPr lang="en-US" sz="3600" baseline="30000" dirty="0"/>
              <a:t>Receive 32.5% in tax credits PLUS RRSP Benefits</a:t>
            </a:r>
            <a:endParaRPr lang="en-US" sz="3600" b="1" baseline="30000" dirty="0"/>
          </a:p>
          <a:p>
            <a:pPr marL="0" indent="0">
              <a:lnSpc>
                <a:spcPct val="100000"/>
              </a:lnSpc>
              <a:spcBef>
                <a:spcPts val="0"/>
              </a:spcBef>
              <a:spcAft>
                <a:spcPts val="1800"/>
              </a:spcAft>
              <a:buNone/>
            </a:pPr>
            <a:r>
              <a:rPr lang="en-US" sz="3600" b="1" baseline="30000" dirty="0"/>
              <a:t>Affordable</a:t>
            </a:r>
            <a:br>
              <a:rPr lang="en-US" sz="3600" b="1" baseline="30000" dirty="0"/>
            </a:br>
            <a:r>
              <a:rPr lang="en-US" sz="3600" b="1" baseline="30000" dirty="0"/>
              <a:t>     </a:t>
            </a:r>
            <a:r>
              <a:rPr lang="en-US" sz="3600" baseline="30000" dirty="0"/>
              <a:t>Receive immediate tax savings every pay day</a:t>
            </a:r>
          </a:p>
          <a:p>
            <a:pPr marL="0" indent="0">
              <a:lnSpc>
                <a:spcPct val="100000"/>
              </a:lnSpc>
              <a:spcBef>
                <a:spcPts val="0"/>
              </a:spcBef>
              <a:spcAft>
                <a:spcPts val="1800"/>
              </a:spcAft>
              <a:buNone/>
            </a:pPr>
            <a:r>
              <a:rPr lang="en-US" sz="3600" b="1" baseline="30000" dirty="0"/>
              <a:t>Easily Invest Regularly Directly off Your </a:t>
            </a:r>
            <a:r>
              <a:rPr lang="en-US" sz="3600" b="1" baseline="30000" dirty="0" err="1"/>
              <a:t>Paycheque</a:t>
            </a:r>
            <a:br>
              <a:rPr lang="en-US" sz="3600" b="1" baseline="30000" dirty="0"/>
            </a:br>
            <a:r>
              <a:rPr lang="en-US" sz="3600" b="1" baseline="30000" dirty="0"/>
              <a:t>     </a:t>
            </a:r>
            <a:r>
              <a:rPr lang="en-US" sz="3600" baseline="30000" dirty="0"/>
              <a:t>Your employer remits your contribution to the Fund</a:t>
            </a:r>
          </a:p>
        </p:txBody>
      </p:sp>
      <p:sp>
        <p:nvSpPr>
          <p:cNvPr id="3" name="TextBox 2">
            <a:extLst>
              <a:ext uri="{FF2B5EF4-FFF2-40B4-BE49-F238E27FC236}">
                <a16:creationId xmlns:a16="http://schemas.microsoft.com/office/drawing/2014/main" id="{E2416420-B9D8-4024-B3FC-94CACBD60DE2}"/>
              </a:ext>
            </a:extLst>
          </p:cNvPr>
          <p:cNvSpPr txBox="1"/>
          <p:nvPr/>
        </p:nvSpPr>
        <p:spPr>
          <a:xfrm>
            <a:off x="612637" y="628650"/>
            <a:ext cx="5736208" cy="707886"/>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Employee Payroll Plan</a:t>
            </a:r>
            <a:endParaRPr lang="en-US" sz="4000" b="1" dirty="0">
              <a:solidFill>
                <a:srgbClr val="003D79"/>
              </a:solidFill>
              <a:ea typeface="Open Sans Semibold" panose="020B0706030804020204" pitchFamily="34" charset="0"/>
              <a:cs typeface="Open Sans Semibold" panose="020B0706030804020204" pitchFamily="34" charset="0"/>
            </a:endParaRPr>
          </a:p>
        </p:txBody>
      </p:sp>
      <p:pic>
        <p:nvPicPr>
          <p:cNvPr id="11" name="Picture 10">
            <a:extLst>
              <a:ext uri="{FF2B5EF4-FFF2-40B4-BE49-F238E27FC236}">
                <a16:creationId xmlns:a16="http://schemas.microsoft.com/office/drawing/2014/main" id="{EAB90879-15E5-6F2A-0761-7AF2448E288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3336853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765</Words>
  <Application>Microsoft Office PowerPoint</Application>
  <PresentationFormat>Widescreen</PresentationFormat>
  <Paragraphs>70</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 Neue</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are you paying in income tax?</vt:lpstr>
      <vt:lpstr>PowerPoint Presentation</vt:lpstr>
      <vt:lpstr>RRSP Contribution Room </vt:lpstr>
      <vt:lpstr>PowerPoint Presentation</vt:lpstr>
      <vt:lpstr>PowerPoint Presentation</vt:lpstr>
      <vt:lpstr>PowerPoint Presentation</vt:lpstr>
      <vt:lpstr>How much are you paying in income tax?</vt:lpstr>
      <vt:lpstr>Non-Registered Accounts</vt:lpstr>
      <vt:lpstr>PowerPoint Presentation</vt:lpstr>
      <vt:lpstr>How to Get Started on the Payroll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Hnidy</dc:creator>
  <cp:lastModifiedBy>Natasha Hnidy</cp:lastModifiedBy>
  <cp:revision>149</cp:revision>
  <dcterms:created xsi:type="dcterms:W3CDTF">2022-06-03T20:40:02Z</dcterms:created>
  <dcterms:modified xsi:type="dcterms:W3CDTF">2025-06-11T20:22:17Z</dcterms:modified>
</cp:coreProperties>
</file>